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98" r:id="rId6"/>
    <p:sldId id="299" r:id="rId7"/>
    <p:sldId id="301" r:id="rId8"/>
    <p:sldId id="300" r:id="rId9"/>
    <p:sldId id="303" r:id="rId10"/>
    <p:sldId id="304" r:id="rId11"/>
    <p:sldId id="302" r:id="rId12"/>
    <p:sldId id="307" r:id="rId13"/>
    <p:sldId id="306" r:id="rId14"/>
    <p:sldId id="308" r:id="rId15"/>
    <p:sldId id="310" r:id="rId16"/>
    <p:sldId id="305" r:id="rId17"/>
    <p:sldId id="309" r:id="rId18"/>
    <p:sldId id="311" r:id="rId19"/>
    <p:sldId id="313" r:id="rId20"/>
    <p:sldId id="314" r:id="rId21"/>
    <p:sldId id="31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ulia Tagliente" initials=""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1C6"/>
    <a:srgbClr val="E0E9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4963FE-2CE7-4A72-BF83-6EA14EA161E4}" type="datetimeFigureOut">
              <a:rPr lang="en-GB" smtClean="0"/>
              <a:t>21/07/2020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7A302F-3A26-43D1-A773-7971F6CC774A}" type="slidenum">
              <a:rPr lang="en-GB" smtClean="0"/>
              <a:t>‹#›</a:t>
            </a:fld>
            <a:endParaRPr lang="en-GB"/>
          </a:p>
        </p:txBody>
      </p:sp>
    </p:spTree>
    <p:extLst>
      <p:ext uri="{BB962C8B-B14F-4D97-AF65-F5344CB8AC3E}">
        <p14:creationId xmlns:p14="http://schemas.microsoft.com/office/powerpoint/2010/main" val="2053455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WY8zKmwOUw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pixabay.com/illustrations/shoes-kabut-fashion-homeless-man-2074400/" TargetMode="External"/><Relationship Id="rId2" Type="http://schemas.openxmlformats.org/officeDocument/2006/relationships/slide" Target="../slides/slide16.xml"/><Relationship Id="rId1" Type="http://schemas.openxmlformats.org/officeDocument/2006/relationships/notesMaster" Target="../notesMasters/notesMaster1.xml"/><Relationship Id="rId6" Type="http://schemas.openxmlformats.org/officeDocument/2006/relationships/hyperlink" Target="https://www.flickr.com/photos/30478819@N08/50021763868" TargetMode="External"/><Relationship Id="rId5" Type="http://schemas.openxmlformats.org/officeDocument/2006/relationships/hyperlink" Target="https://www.flickr.com/photos/101332430@N03/29153675176" TargetMode="External"/><Relationship Id="rId4" Type="http://schemas.openxmlformats.org/officeDocument/2006/relationships/hyperlink" Target="https://www.pxfuel.com/en/search?q=homeless"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pxfuel.com/en/free-photo-qioqk"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needpix.com/photo/download/1629863/mother-depressed-homeless-baby-alone-sonaaf-lonely-poor-away"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ogle.co.uk/search?q=kids%20on%20mobile%20phones&amp;tbm=isch&amp;tbs=sur:fc&amp;hl=en&amp;ved=0CAIQpwVqFwoTCLi1y9Or5-YCFQAAAAAdAAAAABAC&amp;biw=1903&amp;bih=937"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692707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676540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Pts val="1100"/>
              <a:buFontTx/>
              <a:buNone/>
              <a:tabLst/>
              <a:defRPr/>
            </a:pPr>
            <a:r>
              <a:rPr lang="en-GB" dirty="0">
                <a:hlinkClick r:id="rId3"/>
              </a:rPr>
              <a:t>https://www.youtube.com/watch?v=WY8zKmwOUwM</a:t>
            </a:r>
            <a:r>
              <a:rPr lang="en-GB" dirty="0"/>
              <a:t> alternative clip – 4.23 minutes 10 Most Flashy Rich Kids of Instagram </a:t>
            </a:r>
          </a:p>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17938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76091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Pts val="1100"/>
              <a:buFontTx/>
              <a:buNone/>
              <a:tabLst/>
              <a:defRPr/>
            </a:pPr>
            <a:r>
              <a:rPr lang="en-GB" dirty="0"/>
              <a:t>Part 1 and part 2  ITV News 7 mins - </a:t>
            </a:r>
          </a:p>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517145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Pts val="1100"/>
              <a:buFontTx/>
              <a:buNone/>
              <a:tabLst/>
              <a:defRPr/>
            </a:pPr>
            <a:r>
              <a:rPr lang="en-GB" dirty="0"/>
              <a:t>Place an agree and disagree sign at each end of the</a:t>
            </a:r>
            <a:r>
              <a:rPr lang="en-GB" baseline="0" dirty="0"/>
              <a:t> room</a:t>
            </a:r>
            <a:endParaRPr lang="en-GB" dirty="0"/>
          </a:p>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231918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https://pixabay.com/illustrations/shoes-kabut-fashion-homeless-man-2074400/</a:t>
            </a:r>
            <a:endParaRPr lang="en-GB" dirty="0"/>
          </a:p>
          <a:p>
            <a:pPr marL="0" lvl="0" indent="0" algn="l" rtl="0">
              <a:lnSpc>
                <a:spcPct val="100000"/>
              </a:lnSpc>
              <a:spcBef>
                <a:spcPts val="0"/>
              </a:spcBef>
              <a:spcAft>
                <a:spcPts val="0"/>
              </a:spcAft>
              <a:buSzPts val="1100"/>
              <a:buNone/>
            </a:pPr>
            <a:r>
              <a:rPr lang="en-GB" dirty="0">
                <a:hlinkClick r:id="rId4"/>
              </a:rPr>
              <a:t>https://www.pxfuel.com/en/search?q=homeless</a:t>
            </a:r>
            <a:endParaRPr lang="en-GB" dirty="0"/>
          </a:p>
          <a:p>
            <a:pPr marL="0" lvl="0" indent="0" algn="l" rtl="0">
              <a:lnSpc>
                <a:spcPct val="100000"/>
              </a:lnSpc>
              <a:spcBef>
                <a:spcPts val="0"/>
              </a:spcBef>
              <a:spcAft>
                <a:spcPts val="0"/>
              </a:spcAft>
              <a:buSzPts val="1100"/>
              <a:buNone/>
            </a:pPr>
            <a:r>
              <a:rPr lang="en-GB" dirty="0">
                <a:hlinkClick r:id="rId5"/>
              </a:rPr>
              <a:t>https://www.flickr.com/photos/101332430@N03/29153675176</a:t>
            </a:r>
            <a:endParaRPr lang="en-GB" dirty="0"/>
          </a:p>
          <a:p>
            <a:pPr marL="0" lvl="0" indent="0" algn="l" rtl="0">
              <a:lnSpc>
                <a:spcPct val="100000"/>
              </a:lnSpc>
              <a:spcBef>
                <a:spcPts val="0"/>
              </a:spcBef>
              <a:spcAft>
                <a:spcPts val="0"/>
              </a:spcAft>
              <a:buSzPts val="1100"/>
              <a:buNone/>
            </a:pPr>
            <a:r>
              <a:rPr lang="en-GB" dirty="0">
                <a:hlinkClick r:id="rId6"/>
              </a:rPr>
              <a:t>https://www.flickr.com/photos/30478819@N08/50021763868</a:t>
            </a:r>
            <a:endParaRPr dirty="0"/>
          </a:p>
        </p:txBody>
      </p:sp>
    </p:spTree>
    <p:extLst>
      <p:ext uri="{BB962C8B-B14F-4D97-AF65-F5344CB8AC3E}">
        <p14:creationId xmlns:p14="http://schemas.microsoft.com/office/powerpoint/2010/main" val="30428252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https://www.pxfuel.com/en/free-photo-qioqk</a:t>
            </a:r>
            <a:endParaRPr dirty="0"/>
          </a:p>
        </p:txBody>
      </p:sp>
    </p:spTree>
    <p:extLst>
      <p:ext uri="{BB962C8B-B14F-4D97-AF65-F5344CB8AC3E}">
        <p14:creationId xmlns:p14="http://schemas.microsoft.com/office/powerpoint/2010/main" val="6762315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https://www.needpix.com/photo/download/1629863/mother-depressed-homeless-baby-alone-sonaaf-lonely-poor-away</a:t>
            </a:r>
            <a:endParaRPr dirty="0"/>
          </a:p>
        </p:txBody>
      </p:sp>
    </p:spTree>
    <p:extLst>
      <p:ext uri="{BB962C8B-B14F-4D97-AF65-F5344CB8AC3E}">
        <p14:creationId xmlns:p14="http://schemas.microsoft.com/office/powerpoint/2010/main" val="39254283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76133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4c6af311c4_0_9: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 name="Google Shape;66;g4c6af311c4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606721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283149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1: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4c7a48efbc_0_48: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g4c7a48efb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222579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065644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250512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309829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143000" y="685800"/>
            <a:ext cx="457358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r>
              <a:rPr lang="en-GB" dirty="0">
                <a:hlinkClick r:id="rId3"/>
              </a:rPr>
              <a:t>Picture labelled for reuse </a:t>
            </a:r>
          </a:p>
          <a:p>
            <a:r>
              <a:rPr lang="en-GB" dirty="0">
                <a:hlinkClick r:id="rId3"/>
              </a:rPr>
              <a:t>https://www.google.co.uk/search?q=kids%20on%20mobile%20phones&amp;tbm=isch&amp;tbs=sur%3Afc&amp;hl=en&amp;ved=0CAIQpwVqFwoTCLi1y9Or5-YCFQAAAAAdAAAAABAC&amp;biw=1903&amp;bih=937</a:t>
            </a:r>
            <a:endParaRPr dirty="0"/>
          </a:p>
        </p:txBody>
      </p:sp>
    </p:spTree>
    <p:extLst>
      <p:ext uri="{BB962C8B-B14F-4D97-AF65-F5344CB8AC3E}">
        <p14:creationId xmlns:p14="http://schemas.microsoft.com/office/powerpoint/2010/main" val="1310502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E92819A-0B09-4D15-BF29-49F10C7F0C5B}"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2663814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E92819A-0B09-4D15-BF29-49F10C7F0C5B}"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1976270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E92819A-0B09-4D15-BF29-49F10C7F0C5B}"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968743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E92819A-0B09-4D15-BF29-49F10C7F0C5B}"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5475928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92819A-0B09-4D15-BF29-49F10C7F0C5B}" type="datetimeFigureOut">
              <a:rPr lang="en-GB" smtClean="0"/>
              <a:t>21/07/2020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1480687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E92819A-0B09-4D15-BF29-49F10C7F0C5B}" type="datetimeFigureOut">
              <a:rPr lang="en-GB" smtClean="0"/>
              <a:t>21/07/2020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3790791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E92819A-0B09-4D15-BF29-49F10C7F0C5B}" type="datetimeFigureOut">
              <a:rPr lang="en-GB" smtClean="0"/>
              <a:t>21/07/2020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3737279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E92819A-0B09-4D15-BF29-49F10C7F0C5B}" type="datetimeFigureOut">
              <a:rPr lang="en-GB" smtClean="0"/>
              <a:t>21/07/2020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3372519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92819A-0B09-4D15-BF29-49F10C7F0C5B}" type="datetimeFigureOut">
              <a:rPr lang="en-GB" smtClean="0"/>
              <a:t>21/07/2020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1829366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92819A-0B09-4D15-BF29-49F10C7F0C5B}" type="datetimeFigureOut">
              <a:rPr lang="en-GB" smtClean="0"/>
              <a:t>21/07/2020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3264166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92819A-0B09-4D15-BF29-49F10C7F0C5B}" type="datetimeFigureOut">
              <a:rPr lang="en-GB" smtClean="0"/>
              <a:t>21/07/2020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3BB2C3-3F5B-46F2-A6BF-6E7EE0BCD3AF}" type="slidenum">
              <a:rPr lang="en-GB" smtClean="0"/>
              <a:t>‹#›</a:t>
            </a:fld>
            <a:endParaRPr lang="en-GB"/>
          </a:p>
        </p:txBody>
      </p:sp>
    </p:spTree>
    <p:extLst>
      <p:ext uri="{BB962C8B-B14F-4D97-AF65-F5344CB8AC3E}">
        <p14:creationId xmlns:p14="http://schemas.microsoft.com/office/powerpoint/2010/main" val="2500723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92819A-0B09-4D15-BF29-49F10C7F0C5B}" type="datetimeFigureOut">
              <a:rPr lang="en-GB" smtClean="0"/>
              <a:t>21/07/2020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BB2C3-3F5B-46F2-A6BF-6E7EE0BCD3AF}" type="slidenum">
              <a:rPr lang="en-GB" smtClean="0"/>
              <a:t>‹#›</a:t>
            </a:fld>
            <a:endParaRPr lang="en-GB"/>
          </a:p>
        </p:txBody>
      </p:sp>
    </p:spTree>
    <p:extLst>
      <p:ext uri="{BB962C8B-B14F-4D97-AF65-F5344CB8AC3E}">
        <p14:creationId xmlns:p14="http://schemas.microsoft.com/office/powerpoint/2010/main" val="2173838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2.jp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www.youtube.com/watch?v=h4tHuiKoN8o" TargetMode="External"/><Relationship Id="rId5" Type="http://schemas.openxmlformats.org/officeDocument/2006/relationships/hyperlink" Target="http://www.youtube.com/watch?v=feApzG9FUuY" TargetMode="External"/><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https://www.youtube.com/watch?v=FCMjfTkv9rY" TargetMode="External"/><Relationship Id="rId5" Type="http://schemas.openxmlformats.org/officeDocument/2006/relationships/hyperlink" Target="https://www.youtube.com/watch?v=c5yrVShZb7g" TargetMode="External"/><Relationship Id="rId4" Type="http://schemas.openxmlformats.org/officeDocument/2006/relationships/image" Target="../media/image2.jp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jp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2.jp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hyperlink" Target="http://www.betterworldheroes.com/gandhi.htm" TargetMode="Externa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75259" y="472532"/>
            <a:ext cx="1379321" cy="447003"/>
          </a:xfrm>
          <a:prstGeom prst="rect">
            <a:avLst/>
          </a:prstGeom>
          <a:noFill/>
          <a:ln>
            <a:noFill/>
          </a:ln>
        </p:spPr>
      </p:pic>
      <p:sp>
        <p:nvSpPr>
          <p:cNvPr id="55" name="Google Shape;55;p13"/>
          <p:cNvSpPr/>
          <p:nvPr/>
        </p:nvSpPr>
        <p:spPr>
          <a:xfrm rot="10800000" flipH="1">
            <a:off x="366746" y="1065765"/>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66746" y="6279271"/>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311583" y="445186"/>
            <a:ext cx="7063676"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it" sz="1197" b="1" dirty="0">
                <a:solidFill>
                  <a:srgbClr val="4FA0C1"/>
                </a:solidFill>
                <a:latin typeface="Raleway ExtraBold"/>
                <a:ea typeface="Prompt"/>
                <a:cs typeface="Prompt"/>
                <a:sym typeface="Prompt"/>
              </a:rPr>
              <a:t>// </a:t>
            </a:r>
            <a:r>
              <a:rPr lang="it" sz="1539" b="1" dirty="0">
                <a:solidFill>
                  <a:srgbClr val="4FA0C1"/>
                </a:solidFill>
                <a:latin typeface="Raleway ExtraBold"/>
                <a:ea typeface="Prompt"/>
                <a:cs typeface="Prompt"/>
                <a:sym typeface="Prompt"/>
              </a:rPr>
              <a:t>INTERNATIONAL INEQUALITIES</a:t>
            </a:r>
            <a:r>
              <a:rPr lang="it" sz="1197" b="1" dirty="0">
                <a:solidFill>
                  <a:srgbClr val="4FA0C1"/>
                </a:solidFill>
                <a:latin typeface="Raleway ExtraBold"/>
                <a:ea typeface="Prompt"/>
                <a:cs typeface="Prompt"/>
                <a:sym typeface="Prompt"/>
              </a:rPr>
              <a:t> //</a:t>
            </a:r>
            <a:r>
              <a:rPr lang="it" sz="1197" dirty="0">
                <a:solidFill>
                  <a:srgbClr val="4FA0C1"/>
                </a:solidFill>
                <a:latin typeface="Raleway ExtraBold"/>
                <a:ea typeface="Prompt"/>
                <a:cs typeface="Arial"/>
                <a:sym typeface="Arial"/>
              </a:rPr>
              <a:t>  </a:t>
            </a:r>
            <a:r>
              <a:rPr lang="it" sz="1539" b="1" dirty="0">
                <a:solidFill>
                  <a:srgbClr val="4FA0C1"/>
                </a:solidFill>
                <a:latin typeface="Raleway ExtraBold"/>
                <a:ea typeface="Prompt"/>
                <a:cs typeface="Prompt"/>
                <a:sym typeface="Prompt"/>
              </a:rPr>
              <a:t>Teaching Learning Uni</a:t>
            </a:r>
            <a:r>
              <a:rPr lang="en-GB" sz="1539" b="1" dirty="0">
                <a:solidFill>
                  <a:srgbClr val="4FA0C1"/>
                </a:solidFill>
                <a:latin typeface="Raleway ExtraBold"/>
                <a:ea typeface="Prompt"/>
                <a:cs typeface="Prompt"/>
                <a:sym typeface="Prompt"/>
              </a:rPr>
              <a:t>t  </a:t>
            </a:r>
          </a:p>
          <a:p>
            <a:pPr>
              <a:buClr>
                <a:srgbClr val="000000"/>
              </a:buClr>
              <a:buSzPts val="1400"/>
            </a:pPr>
            <a:r>
              <a:rPr lang="en-GB" sz="1539" b="1" dirty="0">
                <a:solidFill>
                  <a:srgbClr val="4FA0C1"/>
                </a:solidFill>
                <a:latin typeface="Raleway ExtraBold"/>
                <a:ea typeface="Prompt"/>
                <a:cs typeface="Prompt"/>
                <a:sym typeface="Prompt"/>
              </a:rPr>
              <a:t>Lesson 1   </a:t>
            </a:r>
            <a:r>
              <a:rPr lang="en-GB" sz="1600" b="1" u="sng" dirty="0">
                <a:latin typeface="Raleway ExtraBold"/>
                <a:cs typeface="Arial" pitchFamily="34" charset="0"/>
              </a:rPr>
              <a:t>The problem of Inequality :  What is poverty? </a:t>
            </a:r>
          </a:p>
          <a:p>
            <a:pPr>
              <a:buClr>
                <a:srgbClr val="000000"/>
              </a:buClr>
              <a:buSzPts val="1100"/>
            </a:pPr>
            <a:endParaRPr sz="1197" dirty="0">
              <a:solidFill>
                <a:srgbClr val="4FA0C1"/>
              </a:solidFill>
              <a:latin typeface="Arial"/>
              <a:ea typeface="Arial"/>
              <a:cs typeface="Arial"/>
              <a:sym typeface="Arial"/>
            </a:endParaRPr>
          </a:p>
        </p:txBody>
      </p:sp>
      <p:sp>
        <p:nvSpPr>
          <p:cNvPr id="59" name="Google Shape;59;p13"/>
          <p:cNvSpPr/>
          <p:nvPr/>
        </p:nvSpPr>
        <p:spPr>
          <a:xfrm>
            <a:off x="2715474" y="2292610"/>
            <a:ext cx="4232791" cy="2216509"/>
          </a:xfrm>
          <a:prstGeom prst="wedgeRectCallout">
            <a:avLst>
              <a:gd name="adj1" fmla="val -19831"/>
              <a:gd name="adj2" fmla="val 50787"/>
            </a:avLst>
          </a:prstGeom>
          <a:solidFill>
            <a:srgbClr val="CC0000"/>
          </a:solidFill>
          <a:ln>
            <a:noFill/>
          </a:ln>
        </p:spPr>
        <p:txBody>
          <a:bodyPr spcFirstLastPara="1" wrap="square" lIns="78190" tIns="78190" rIns="78190" bIns="78190" anchor="ctr" anchorCtr="0">
            <a:noAutofit/>
          </a:bodyPr>
          <a:lstStyle/>
          <a:p>
            <a:endParaRPr sz="1539"/>
          </a:p>
        </p:txBody>
      </p:sp>
      <p:sp>
        <p:nvSpPr>
          <p:cNvPr id="60" name="Google Shape;60;p13"/>
          <p:cNvSpPr txBox="1"/>
          <p:nvPr/>
        </p:nvSpPr>
        <p:spPr>
          <a:xfrm>
            <a:off x="3059832" y="2383261"/>
            <a:ext cx="3672408" cy="1454360"/>
          </a:xfrm>
          <a:prstGeom prst="rect">
            <a:avLst/>
          </a:prstGeom>
          <a:noFill/>
          <a:ln>
            <a:noFill/>
          </a:ln>
        </p:spPr>
        <p:txBody>
          <a:bodyPr spcFirstLastPara="1" wrap="square" lIns="78190" tIns="78190" rIns="78190" bIns="78190" anchor="t" anchorCtr="0">
            <a:noAutofit/>
          </a:bodyPr>
          <a:lstStyle/>
          <a:p>
            <a:r>
              <a:rPr lang="en-GB" sz="1710" b="1" dirty="0">
                <a:solidFill>
                  <a:schemeClr val="lt1"/>
                </a:solidFill>
              </a:rPr>
              <a:t>                    </a:t>
            </a:r>
          </a:p>
          <a:p>
            <a:endParaRPr lang="en-GB" sz="1710" b="1" dirty="0">
              <a:solidFill>
                <a:schemeClr val="lt1"/>
              </a:solidFill>
              <a:latin typeface="Raleway"/>
            </a:endParaRPr>
          </a:p>
          <a:p>
            <a:r>
              <a:rPr lang="en-GB" sz="2800" b="1" dirty="0">
                <a:solidFill>
                  <a:schemeClr val="bg1"/>
                </a:solidFill>
                <a:latin typeface="Raleway"/>
              </a:rPr>
              <a:t>         POVERTY</a:t>
            </a:r>
          </a:p>
          <a:p>
            <a:pPr algn="ctr"/>
            <a:r>
              <a:rPr lang="en-GB" sz="2800" b="1" dirty="0">
                <a:solidFill>
                  <a:schemeClr val="bg1"/>
                </a:solidFill>
                <a:latin typeface="Raleway"/>
              </a:rPr>
              <a:t> </a:t>
            </a:r>
            <a:r>
              <a:rPr lang="en-GB" sz="2000" dirty="0">
                <a:solidFill>
                  <a:schemeClr val="bg1"/>
                </a:solidFill>
                <a:latin typeface="Raleway"/>
              </a:rPr>
              <a:t>What is meant by poverty?</a:t>
            </a:r>
          </a:p>
          <a:p>
            <a:pPr algn="ctr"/>
            <a:r>
              <a:rPr lang="en-GB" sz="2000" dirty="0">
                <a:solidFill>
                  <a:schemeClr val="bg1"/>
                </a:solidFill>
                <a:latin typeface="Raleway"/>
              </a:rPr>
              <a:t>How does it feel to be poor or rich?  </a:t>
            </a:r>
          </a:p>
          <a:p>
            <a:endParaRPr sz="2800" b="1" dirty="0">
              <a:solidFill>
                <a:schemeClr val="lt1"/>
              </a:solidFill>
            </a:endParaRPr>
          </a:p>
        </p:txBody>
      </p:sp>
      <p:sp>
        <p:nvSpPr>
          <p:cNvPr id="61" name="Google Shape;61;p13"/>
          <p:cNvSpPr/>
          <p:nvPr/>
        </p:nvSpPr>
        <p:spPr>
          <a:xfrm>
            <a:off x="366746" y="2425309"/>
            <a:ext cx="1878094" cy="727120"/>
          </a:xfrm>
          <a:prstGeom prst="homePlate">
            <a:avLst>
              <a:gd name="adj" fmla="val 50000"/>
            </a:avLst>
          </a:prstGeom>
          <a:solidFill>
            <a:srgbClr val="CC0000"/>
          </a:solidFill>
          <a:ln>
            <a:noFill/>
          </a:ln>
        </p:spPr>
        <p:txBody>
          <a:bodyPr spcFirstLastPara="1" wrap="square" lIns="78190" tIns="78190" rIns="78190" bIns="78190" anchor="ctr" anchorCtr="0">
            <a:noAutofit/>
          </a:bodyPr>
          <a:lstStyle/>
          <a:p>
            <a:endParaRPr sz="1539"/>
          </a:p>
        </p:txBody>
      </p:sp>
      <p:sp>
        <p:nvSpPr>
          <p:cNvPr id="62" name="Google Shape;62;p13"/>
          <p:cNvSpPr txBox="1"/>
          <p:nvPr/>
        </p:nvSpPr>
        <p:spPr>
          <a:xfrm>
            <a:off x="695145" y="2434822"/>
            <a:ext cx="1691930" cy="727120"/>
          </a:xfrm>
          <a:prstGeom prst="rect">
            <a:avLst/>
          </a:prstGeom>
          <a:noFill/>
          <a:ln>
            <a:noFill/>
          </a:ln>
        </p:spPr>
        <p:txBody>
          <a:bodyPr spcFirstLastPara="1" wrap="square" lIns="78190" tIns="78190" rIns="78190" bIns="78190" anchor="t" anchorCtr="0">
            <a:noAutofit/>
          </a:bodyPr>
          <a:lstStyle/>
          <a:p>
            <a:r>
              <a:rPr lang="en-GB" b="1" dirty="0">
                <a:solidFill>
                  <a:schemeClr val="lt1"/>
                </a:solidFill>
                <a:latin typeface="Raleway ExtraBold"/>
                <a:ea typeface="Prompt"/>
                <a:cs typeface="Prompt"/>
                <a:sym typeface="Prompt"/>
              </a:rPr>
              <a:t>What is poverty?</a:t>
            </a:r>
            <a:endParaRPr b="1" dirty="0">
              <a:solidFill>
                <a:schemeClr val="lt1"/>
              </a:solidFill>
              <a:latin typeface="Raleway ExtraBold"/>
              <a:ea typeface="Prompt"/>
              <a:cs typeface="Prompt"/>
              <a:sym typeface="Prompt"/>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pic>
        <p:nvPicPr>
          <p:cNvPr id="2" name="Picture 1">
            <a:extLst>
              <a:ext uri="{FF2B5EF4-FFF2-40B4-BE49-F238E27FC236}">
                <a16:creationId xmlns:a16="http://schemas.microsoft.com/office/drawing/2014/main" id="{B75A529F-7B59-414E-B2E0-F5E0B9585EFA}"/>
              </a:ext>
            </a:extLst>
          </p:cNvPr>
          <p:cNvPicPr>
            <a:picLocks noChangeAspect="1"/>
          </p:cNvPicPr>
          <p:nvPr/>
        </p:nvPicPr>
        <p:blipFill>
          <a:blip r:embed="rId5"/>
          <a:stretch>
            <a:fillRect/>
          </a:stretch>
        </p:blipFill>
        <p:spPr>
          <a:xfrm>
            <a:off x="2400247" y="1913632"/>
            <a:ext cx="4341127" cy="4498766"/>
          </a:xfrm>
          <a:prstGeom prst="rect">
            <a:avLst/>
          </a:prstGeom>
        </p:spPr>
      </p:pic>
      <p:sp>
        <p:nvSpPr>
          <p:cNvPr id="8" name="Title 1">
            <a:extLst>
              <a:ext uri="{FF2B5EF4-FFF2-40B4-BE49-F238E27FC236}">
                <a16:creationId xmlns:a16="http://schemas.microsoft.com/office/drawing/2014/main" id="{DC43220A-A298-4104-981C-3DC89EEAF791}"/>
              </a:ext>
            </a:extLst>
          </p:cNvPr>
          <p:cNvSpPr txBox="1">
            <a:spLocks/>
          </p:cNvSpPr>
          <p:nvPr/>
        </p:nvSpPr>
        <p:spPr>
          <a:xfrm>
            <a:off x="1761714" y="929335"/>
            <a:ext cx="5618194" cy="669795"/>
          </a:xfrm>
          <a:prstGeom prst="rect">
            <a:avLst/>
          </a:prstGeom>
          <a:solidFill>
            <a:schemeClr val="accent5">
              <a:lumMod val="60000"/>
              <a:lumOff val="40000"/>
            </a:schemeClr>
          </a:solidFill>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b="1" dirty="0">
                <a:solidFill>
                  <a:schemeClr val="accent1">
                    <a:lumMod val="50000"/>
                  </a:schemeClr>
                </a:solidFill>
                <a:latin typeface="Raleway"/>
              </a:rPr>
              <a:t>Rank Ordering My 9</a:t>
            </a:r>
            <a:endParaRPr lang="en-GB" dirty="0">
              <a:solidFill>
                <a:schemeClr val="accent1">
                  <a:lumMod val="50000"/>
                </a:schemeClr>
              </a:solidFill>
              <a:latin typeface="Raleway"/>
            </a:endParaRPr>
          </a:p>
        </p:txBody>
      </p:sp>
    </p:spTree>
    <p:extLst>
      <p:ext uri="{BB962C8B-B14F-4D97-AF65-F5344CB8AC3E}">
        <p14:creationId xmlns:p14="http://schemas.microsoft.com/office/powerpoint/2010/main" val="1508429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pic>
        <p:nvPicPr>
          <p:cNvPr id="7" name="Content Placeholder 3">
            <a:extLst>
              <a:ext uri="{FF2B5EF4-FFF2-40B4-BE49-F238E27FC236}">
                <a16:creationId xmlns:a16="http://schemas.microsoft.com/office/drawing/2014/main" id="{C223EB95-5879-4E81-8F63-5E2DDCD4630F}"/>
              </a:ext>
            </a:extLst>
          </p:cNvPr>
          <p:cNvPicPr>
            <a:picLocks/>
          </p:cNvPicPr>
          <p:nvPr/>
        </p:nvPicPr>
        <p:blipFill rotWithShape="1">
          <a:blip r:embed="rId5">
            <a:extLst>
              <a:ext uri="{28A0092B-C50C-407E-A947-70E740481C1C}">
                <a14:useLocalDpi xmlns:a14="http://schemas.microsoft.com/office/drawing/2010/main" val="0"/>
              </a:ext>
            </a:extLst>
          </a:blip>
          <a:srcRect l="15654" t="-311" r="22816"/>
          <a:stretch/>
        </p:blipFill>
        <p:spPr bwMode="auto">
          <a:xfrm>
            <a:off x="2266384" y="1723422"/>
            <a:ext cx="4364733" cy="4525963"/>
          </a:xfrm>
          <a:prstGeom prst="rect">
            <a:avLst/>
          </a:prstGeom>
          <a:noFill/>
          <a:ln>
            <a:noFill/>
          </a:ln>
          <a:extLst>
            <a:ext uri="{53640926-AAD7-44D8-BBD7-CCE9431645EC}">
              <a14:shadowObscured xmlns:a14="http://schemas.microsoft.com/office/drawing/2010/main"/>
            </a:ext>
          </a:extLst>
        </p:spPr>
      </p:pic>
      <p:sp>
        <p:nvSpPr>
          <p:cNvPr id="8" name="Title 1">
            <a:extLst>
              <a:ext uri="{FF2B5EF4-FFF2-40B4-BE49-F238E27FC236}">
                <a16:creationId xmlns:a16="http://schemas.microsoft.com/office/drawing/2014/main" id="{C6C6E162-A92B-4570-A6B4-00ABC62818EB}"/>
              </a:ext>
            </a:extLst>
          </p:cNvPr>
          <p:cNvSpPr txBox="1">
            <a:spLocks/>
          </p:cNvSpPr>
          <p:nvPr/>
        </p:nvSpPr>
        <p:spPr>
          <a:xfrm>
            <a:off x="416382" y="934366"/>
            <a:ext cx="8229600" cy="689960"/>
          </a:xfrm>
          <a:prstGeom prst="rect">
            <a:avLst/>
          </a:prstGeom>
          <a:solidFill>
            <a:schemeClr val="accent5">
              <a:lumMod val="60000"/>
              <a:lumOff val="40000"/>
            </a:schemeClr>
          </a:solidFill>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b="1" dirty="0">
                <a:latin typeface="Raleway"/>
              </a:rPr>
              <a:t>What 9 things does the street child need?</a:t>
            </a:r>
            <a:endParaRPr lang="en-GB" sz="3200" dirty="0">
              <a:latin typeface="Raleway"/>
            </a:endParaRPr>
          </a:p>
        </p:txBody>
      </p:sp>
    </p:spTree>
    <p:extLst>
      <p:ext uri="{BB962C8B-B14F-4D97-AF65-F5344CB8AC3E}">
        <p14:creationId xmlns:p14="http://schemas.microsoft.com/office/powerpoint/2010/main" val="41288107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
        <p:nvSpPr>
          <p:cNvPr id="7" name="Rectangle 6">
            <a:extLst>
              <a:ext uri="{FF2B5EF4-FFF2-40B4-BE49-F238E27FC236}">
                <a16:creationId xmlns:a16="http://schemas.microsoft.com/office/drawing/2014/main" id="{46E7FB7F-B8E2-4BDB-B178-ACDF2955233C}"/>
              </a:ext>
            </a:extLst>
          </p:cNvPr>
          <p:cNvSpPr/>
          <p:nvPr/>
        </p:nvSpPr>
        <p:spPr>
          <a:xfrm>
            <a:off x="204038" y="986830"/>
            <a:ext cx="8589719" cy="2381265"/>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086" dirty="0">
                <a:solidFill>
                  <a:schemeClr val="bg1"/>
                </a:solidFill>
                <a:latin typeface="Raleway" panose="020B0604020202020204" charset="0"/>
              </a:rPr>
              <a:t>Let’s Look at the lifestyles of the young people in the following two clips.</a:t>
            </a:r>
          </a:p>
          <a:p>
            <a:pPr algn="ctr"/>
            <a:endParaRPr lang="en-GB" sz="3086" dirty="0">
              <a:solidFill>
                <a:schemeClr val="bg1"/>
              </a:solidFill>
              <a:latin typeface="Raleway" panose="020B0604020202020204" charset="0"/>
            </a:endParaRPr>
          </a:p>
          <a:p>
            <a:pPr algn="ctr"/>
            <a:r>
              <a:rPr lang="en-GB" sz="3086" dirty="0">
                <a:solidFill>
                  <a:schemeClr val="bg1"/>
                </a:solidFill>
                <a:latin typeface="Raleway" panose="020B0604020202020204" charset="0"/>
              </a:rPr>
              <a:t>What are the similarities and differences between their lifestyles?</a:t>
            </a:r>
          </a:p>
        </p:txBody>
      </p:sp>
      <p:sp>
        <p:nvSpPr>
          <p:cNvPr id="8" name="Rectangle 7">
            <a:extLst>
              <a:ext uri="{FF2B5EF4-FFF2-40B4-BE49-F238E27FC236}">
                <a16:creationId xmlns:a16="http://schemas.microsoft.com/office/drawing/2014/main" id="{D2020924-EC44-44AB-9292-3BDB22A1C08F}"/>
              </a:ext>
            </a:extLst>
          </p:cNvPr>
          <p:cNvSpPr/>
          <p:nvPr/>
        </p:nvSpPr>
        <p:spPr>
          <a:xfrm>
            <a:off x="539552" y="3844734"/>
            <a:ext cx="6429414" cy="567207"/>
          </a:xfrm>
          <a:prstGeom prst="rect">
            <a:avLst/>
          </a:prstGeom>
        </p:spPr>
        <p:txBody>
          <a:bodyPr wrap="square">
            <a:spAutoFit/>
          </a:bodyPr>
          <a:lstStyle/>
          <a:p>
            <a:r>
              <a:rPr lang="en-GB" sz="1543" b="1" dirty="0">
                <a:solidFill>
                  <a:srgbClr val="595959"/>
                </a:solidFill>
                <a:latin typeface="Raleway" panose="020B0604020202020204" charset="0"/>
              </a:rPr>
              <a:t>Lifestyle of the Rich</a:t>
            </a:r>
          </a:p>
          <a:p>
            <a:r>
              <a:rPr lang="en-GB" sz="1543" dirty="0">
                <a:solidFill>
                  <a:schemeClr val="accent1">
                    <a:lumMod val="50000"/>
                  </a:schemeClr>
                </a:solidFill>
                <a:latin typeface="Raleway" panose="020B0604020202020204" charset="0"/>
                <a:hlinkClick r:id="rId5">
                  <a:extLst>
                    <a:ext uri="{A12FA001-AC4F-418D-AE19-62706E023703}">
                      <ahyp:hlinkClr xmlns:ahyp="http://schemas.microsoft.com/office/drawing/2018/hyperlinkcolor" val="tx"/>
                    </a:ext>
                  </a:extLst>
                </a:hlinkClick>
              </a:rPr>
              <a:t>http://www.youtube.com/watch?v=feApzG9FUuY</a:t>
            </a:r>
            <a:r>
              <a:rPr lang="en-GB" sz="1543" dirty="0">
                <a:solidFill>
                  <a:schemeClr val="accent1">
                    <a:lumMod val="50000"/>
                  </a:schemeClr>
                </a:solidFill>
                <a:latin typeface="Raleway" panose="020B0604020202020204" charset="0"/>
              </a:rPr>
              <a:t> </a:t>
            </a:r>
          </a:p>
        </p:txBody>
      </p:sp>
      <p:sp>
        <p:nvSpPr>
          <p:cNvPr id="9" name="Rectangle 8">
            <a:extLst>
              <a:ext uri="{FF2B5EF4-FFF2-40B4-BE49-F238E27FC236}">
                <a16:creationId xmlns:a16="http://schemas.microsoft.com/office/drawing/2014/main" id="{38F115CC-7F87-4F02-AAF2-F3A38F8BD8F7}"/>
              </a:ext>
            </a:extLst>
          </p:cNvPr>
          <p:cNvSpPr/>
          <p:nvPr/>
        </p:nvSpPr>
        <p:spPr>
          <a:xfrm>
            <a:off x="528697" y="4699197"/>
            <a:ext cx="6032537" cy="567207"/>
          </a:xfrm>
          <a:prstGeom prst="rect">
            <a:avLst/>
          </a:prstGeom>
        </p:spPr>
        <p:txBody>
          <a:bodyPr wrap="square">
            <a:spAutoFit/>
          </a:bodyPr>
          <a:lstStyle/>
          <a:p>
            <a:r>
              <a:rPr lang="en-GB" sz="1543" b="1" dirty="0">
                <a:solidFill>
                  <a:srgbClr val="595959"/>
                </a:solidFill>
                <a:latin typeface="Raleway" panose="020B0604020202020204" charset="0"/>
                <a:hlinkClick r:id="rId6">
                  <a:extLst>
                    <a:ext uri="{A12FA001-AC4F-418D-AE19-62706E023703}">
                      <ahyp:hlinkClr xmlns:ahyp="http://schemas.microsoft.com/office/drawing/2018/hyperlinkcolor" val="tx"/>
                    </a:ext>
                  </a:extLst>
                </a:hlinkClick>
              </a:rPr>
              <a:t>Poor Kids</a:t>
            </a:r>
          </a:p>
          <a:p>
            <a:r>
              <a:rPr lang="en-GB" sz="1543" b="1" dirty="0">
                <a:solidFill>
                  <a:schemeClr val="accent1">
                    <a:lumMod val="50000"/>
                  </a:schemeClr>
                </a:solidFill>
                <a:latin typeface="Raleway" panose="020B0604020202020204" charset="0"/>
                <a:hlinkClick r:id="rId6">
                  <a:extLst>
                    <a:ext uri="{A12FA001-AC4F-418D-AE19-62706E023703}">
                      <ahyp:hlinkClr xmlns:ahyp="http://schemas.microsoft.com/office/drawing/2018/hyperlinkcolor" val="tx"/>
                    </a:ext>
                  </a:extLst>
                </a:hlinkClick>
              </a:rPr>
              <a:t> </a:t>
            </a:r>
            <a:r>
              <a:rPr lang="en-GB" sz="1543" dirty="0">
                <a:solidFill>
                  <a:schemeClr val="accent1">
                    <a:lumMod val="50000"/>
                  </a:schemeClr>
                </a:solidFill>
                <a:latin typeface="Raleway" panose="020B0604020202020204" charset="0"/>
                <a:hlinkClick r:id="rId6">
                  <a:extLst>
                    <a:ext uri="{A12FA001-AC4F-418D-AE19-62706E023703}">
                      <ahyp:hlinkClr xmlns:ahyp="http://schemas.microsoft.com/office/drawing/2018/hyperlinkcolor" val="tx"/>
                    </a:ext>
                  </a:extLst>
                </a:hlinkClick>
              </a:rPr>
              <a:t>http://www.youtube.com/watch?v=h4tHuiKoN8o</a:t>
            </a:r>
            <a:r>
              <a:rPr lang="en-GB" sz="1543" dirty="0">
                <a:solidFill>
                  <a:schemeClr val="accent1">
                    <a:lumMod val="50000"/>
                  </a:schemeClr>
                </a:solidFill>
                <a:latin typeface="Raleway" panose="020B0604020202020204" charset="0"/>
              </a:rPr>
              <a:t> </a:t>
            </a:r>
          </a:p>
        </p:txBody>
      </p:sp>
    </p:spTree>
    <p:extLst>
      <p:ext uri="{BB962C8B-B14F-4D97-AF65-F5344CB8AC3E}">
        <p14:creationId xmlns:p14="http://schemas.microsoft.com/office/powerpoint/2010/main" val="11927191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graphicFrame>
        <p:nvGraphicFramePr>
          <p:cNvPr id="7" name="Content Placeholder 3">
            <a:extLst>
              <a:ext uri="{FF2B5EF4-FFF2-40B4-BE49-F238E27FC236}">
                <a16:creationId xmlns:a16="http://schemas.microsoft.com/office/drawing/2014/main" id="{576BB319-09F2-499D-810C-6A8A27C7AF10}"/>
              </a:ext>
            </a:extLst>
          </p:cNvPr>
          <p:cNvGraphicFramePr>
            <a:graphicFrameLocks/>
          </p:cNvGraphicFramePr>
          <p:nvPr>
            <p:extLst>
              <p:ext uri="{D42A27DB-BD31-4B8C-83A1-F6EECF244321}">
                <p14:modId xmlns:p14="http://schemas.microsoft.com/office/powerpoint/2010/main" val="3820122992"/>
              </p:ext>
            </p:extLst>
          </p:nvPr>
        </p:nvGraphicFramePr>
        <p:xfrm>
          <a:off x="632673" y="951312"/>
          <a:ext cx="7878654" cy="5291970"/>
        </p:xfrm>
        <a:graphic>
          <a:graphicData uri="http://schemas.openxmlformats.org/drawingml/2006/table">
            <a:tbl>
              <a:tblPr firstRow="1" bandRow="1">
                <a:tableStyleId>{5C22544A-7EE6-4342-B048-85BDC9FD1C3A}</a:tableStyleId>
              </a:tblPr>
              <a:tblGrid>
                <a:gridCol w="3939327">
                  <a:extLst>
                    <a:ext uri="{9D8B030D-6E8A-4147-A177-3AD203B41FA5}">
                      <a16:colId xmlns:a16="http://schemas.microsoft.com/office/drawing/2014/main" val="20000"/>
                    </a:ext>
                  </a:extLst>
                </a:gridCol>
                <a:gridCol w="3939327">
                  <a:extLst>
                    <a:ext uri="{9D8B030D-6E8A-4147-A177-3AD203B41FA5}">
                      <a16:colId xmlns:a16="http://schemas.microsoft.com/office/drawing/2014/main" val="20001"/>
                    </a:ext>
                  </a:extLst>
                </a:gridCol>
              </a:tblGrid>
              <a:tr h="1182456">
                <a:tc>
                  <a:txBody>
                    <a:bodyPr/>
                    <a:lstStyle/>
                    <a:p>
                      <a:pPr algn="ctr"/>
                      <a:r>
                        <a:rPr lang="en-GB" sz="2600" dirty="0">
                          <a:solidFill>
                            <a:schemeClr val="accent1">
                              <a:lumMod val="50000"/>
                            </a:schemeClr>
                          </a:solidFill>
                          <a:latin typeface="Raleway" panose="020B0604020202020204" charset="0"/>
                        </a:rPr>
                        <a:t>Advantages associated</a:t>
                      </a:r>
                      <a:r>
                        <a:rPr lang="en-GB" sz="2600" baseline="0" dirty="0">
                          <a:solidFill>
                            <a:schemeClr val="accent1">
                              <a:lumMod val="50000"/>
                            </a:schemeClr>
                          </a:solidFill>
                          <a:latin typeface="Raleway" panose="020B0604020202020204" charset="0"/>
                        </a:rPr>
                        <a:t> with being wealthy</a:t>
                      </a:r>
                      <a:endParaRPr lang="en-GB" sz="2600" dirty="0">
                        <a:solidFill>
                          <a:schemeClr val="accent1">
                            <a:lumMod val="50000"/>
                          </a:schemeClr>
                        </a:solidFill>
                        <a:latin typeface="Raleway" panose="020B0604020202020204" charset="0"/>
                      </a:endParaRPr>
                    </a:p>
                  </a:txBody>
                  <a:tcPr marL="100796" marR="100796" marT="50398" marB="50398">
                    <a:solidFill>
                      <a:schemeClr val="accent5">
                        <a:lumMod val="60000"/>
                        <a:lumOff val="40000"/>
                      </a:schemeClr>
                    </a:solidFill>
                  </a:tcPr>
                </a:tc>
                <a:tc>
                  <a:txBody>
                    <a:bodyPr/>
                    <a:lstStyle/>
                    <a:p>
                      <a:pPr algn="ctr"/>
                      <a:r>
                        <a:rPr lang="en-GB" sz="2600" dirty="0">
                          <a:solidFill>
                            <a:schemeClr val="accent1">
                              <a:lumMod val="50000"/>
                            </a:schemeClr>
                          </a:solidFill>
                          <a:latin typeface="Raleway" panose="020B0604020202020204" charset="0"/>
                        </a:rPr>
                        <a:t>Disadvantages associated with being poor</a:t>
                      </a:r>
                    </a:p>
                  </a:txBody>
                  <a:tcPr marL="100796" marR="100796" marT="50398" marB="50398">
                    <a:solidFill>
                      <a:schemeClr val="accent5">
                        <a:lumMod val="60000"/>
                        <a:lumOff val="40000"/>
                      </a:schemeClr>
                    </a:solidFill>
                  </a:tcPr>
                </a:tc>
                <a:extLst>
                  <a:ext uri="{0D108BD9-81ED-4DB2-BD59-A6C34878D82A}">
                    <a16:rowId xmlns:a16="http://schemas.microsoft.com/office/drawing/2014/main" val="10000"/>
                  </a:ext>
                </a:extLst>
              </a:tr>
              <a:tr h="4002454">
                <a:tc>
                  <a:txBody>
                    <a:bodyPr/>
                    <a:lstStyle/>
                    <a:p>
                      <a:endParaRPr lang="en-GB" sz="1500" dirty="0"/>
                    </a:p>
                  </a:txBody>
                  <a:tcPr marL="100796" marR="100796" marT="50398" marB="50398">
                    <a:solidFill>
                      <a:schemeClr val="accent5">
                        <a:lumMod val="75000"/>
                      </a:schemeClr>
                    </a:solidFill>
                  </a:tcPr>
                </a:tc>
                <a:tc>
                  <a:txBody>
                    <a:bodyPr/>
                    <a:lstStyle/>
                    <a:p>
                      <a:endParaRPr lang="en-GB" sz="1500" dirty="0"/>
                    </a:p>
                  </a:txBody>
                  <a:tcPr marL="100796" marR="100796" marT="50398" marB="50398">
                    <a:solidFill>
                      <a:schemeClr val="accent5">
                        <a:lumMod val="75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94531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
        <p:nvSpPr>
          <p:cNvPr id="2" name="Rectangle 1">
            <a:extLst>
              <a:ext uri="{FF2B5EF4-FFF2-40B4-BE49-F238E27FC236}">
                <a16:creationId xmlns:a16="http://schemas.microsoft.com/office/drawing/2014/main" id="{5274EB84-5DE5-4843-B52B-ACBCC6760E54}"/>
              </a:ext>
            </a:extLst>
          </p:cNvPr>
          <p:cNvSpPr/>
          <p:nvPr/>
        </p:nvSpPr>
        <p:spPr>
          <a:xfrm>
            <a:off x="2286000" y="2413338"/>
            <a:ext cx="4572000" cy="2031325"/>
          </a:xfrm>
          <a:prstGeom prst="rect">
            <a:avLst/>
          </a:prstGeom>
        </p:spPr>
        <p:txBody>
          <a:bodyPr>
            <a:spAutoFit/>
          </a:bodyPr>
          <a:lstStyle/>
          <a:p>
            <a:r>
              <a:rPr lang="en-GB" dirty="0">
                <a:solidFill>
                  <a:srgbClr val="595959"/>
                </a:solidFill>
                <a:latin typeface="Raleway" panose="020B0604020202020204" charset="0"/>
                <a:hlinkClick r:id="rId5">
                  <a:extLst>
                    <a:ext uri="{A12FA001-AC4F-418D-AE19-62706E023703}">
                      <ahyp:hlinkClr xmlns:ahyp="http://schemas.microsoft.com/office/drawing/2018/hyperlinkcolor" val="tx"/>
                    </a:ext>
                  </a:extLst>
                </a:hlinkClick>
              </a:rPr>
              <a:t>Part 1</a:t>
            </a:r>
          </a:p>
          <a:p>
            <a:r>
              <a:rPr lang="en-GB" dirty="0">
                <a:solidFill>
                  <a:schemeClr val="accent1">
                    <a:lumMod val="50000"/>
                  </a:schemeClr>
                </a:solidFill>
                <a:latin typeface="Raleway" panose="020B0604020202020204" charset="0"/>
                <a:hlinkClick r:id="rId5">
                  <a:extLst>
                    <a:ext uri="{A12FA001-AC4F-418D-AE19-62706E023703}">
                      <ahyp:hlinkClr xmlns:ahyp="http://schemas.microsoft.com/office/drawing/2018/hyperlinkcolor" val="tx"/>
                    </a:ext>
                  </a:extLst>
                </a:hlinkClick>
              </a:rPr>
              <a:t>https://www.youtube.com/watch?v=c5yrVShZ</a:t>
            </a:r>
          </a:p>
          <a:p>
            <a:endParaRPr lang="en-GB" dirty="0">
              <a:solidFill>
                <a:schemeClr val="accent1">
                  <a:lumMod val="50000"/>
                </a:schemeClr>
              </a:solidFill>
              <a:latin typeface="Raleway" panose="020B0604020202020204" charset="0"/>
              <a:hlinkClick r:id="rId5">
                <a:extLst>
                  <a:ext uri="{A12FA001-AC4F-418D-AE19-62706E023703}">
                    <ahyp:hlinkClr xmlns:ahyp="http://schemas.microsoft.com/office/drawing/2018/hyperlinkcolor" val="tx"/>
                  </a:ext>
                </a:extLst>
              </a:hlinkClick>
            </a:endParaRPr>
          </a:p>
          <a:p>
            <a:r>
              <a:rPr lang="en-GB" dirty="0">
                <a:solidFill>
                  <a:schemeClr val="accent1">
                    <a:lumMod val="50000"/>
                  </a:schemeClr>
                </a:solidFill>
                <a:latin typeface="Raleway" panose="020B0604020202020204" charset="0"/>
                <a:hlinkClick r:id="rId5">
                  <a:extLst>
                    <a:ext uri="{A12FA001-AC4F-418D-AE19-62706E023703}">
                      <ahyp:hlinkClr xmlns:ahyp="http://schemas.microsoft.com/office/drawing/2018/hyperlinkcolor" val="tx"/>
                    </a:ext>
                  </a:extLst>
                </a:hlinkClick>
              </a:rPr>
              <a:t>Part 2 b7g</a:t>
            </a:r>
            <a:r>
              <a:rPr lang="en-GB" dirty="0">
                <a:solidFill>
                  <a:schemeClr val="accent1">
                    <a:lumMod val="50000"/>
                  </a:schemeClr>
                </a:solidFill>
                <a:latin typeface="Raleway" panose="020B0604020202020204" charset="0"/>
                <a:hlinkClick r:id="rId6">
                  <a:extLst>
                    <a:ext uri="{A12FA001-AC4F-418D-AE19-62706E023703}">
                      <ahyp:hlinkClr xmlns:ahyp="http://schemas.microsoft.com/office/drawing/2018/hyperlinkcolor" val="tx"/>
                    </a:ext>
                  </a:extLst>
                </a:hlinkClick>
              </a:rPr>
              <a:t>https://www.youtube.com/watch?v=FCMjfTkv9rY</a:t>
            </a:r>
            <a:endParaRPr lang="en-GB" dirty="0">
              <a:solidFill>
                <a:schemeClr val="accent1">
                  <a:lumMod val="50000"/>
                </a:schemeClr>
              </a:solidFill>
              <a:latin typeface="Raleway" panose="020B0604020202020204" charset="0"/>
            </a:endParaRPr>
          </a:p>
        </p:txBody>
      </p:sp>
      <p:sp>
        <p:nvSpPr>
          <p:cNvPr id="3" name="Rectangle 2">
            <a:extLst>
              <a:ext uri="{FF2B5EF4-FFF2-40B4-BE49-F238E27FC236}">
                <a16:creationId xmlns:a16="http://schemas.microsoft.com/office/drawing/2014/main" id="{3E03038C-5AF6-4006-880D-7094B02EC1A0}"/>
              </a:ext>
            </a:extLst>
          </p:cNvPr>
          <p:cNvSpPr/>
          <p:nvPr/>
        </p:nvSpPr>
        <p:spPr>
          <a:xfrm>
            <a:off x="1314537" y="1172346"/>
            <a:ext cx="6514925" cy="523220"/>
          </a:xfrm>
          <a:prstGeom prst="rect">
            <a:avLst/>
          </a:prstGeom>
          <a:solidFill>
            <a:schemeClr val="accent5">
              <a:lumMod val="75000"/>
            </a:schemeClr>
          </a:solidFill>
        </p:spPr>
        <p:txBody>
          <a:bodyPr wrap="none">
            <a:spAutoFit/>
          </a:bodyPr>
          <a:lstStyle/>
          <a:p>
            <a:r>
              <a:rPr lang="en-GB" sz="2800" b="1" dirty="0">
                <a:solidFill>
                  <a:schemeClr val="bg1"/>
                </a:solidFill>
                <a:latin typeface="Raleway" panose="020B0604020202020204" charset="0"/>
              </a:rPr>
              <a:t>The reality of child poverty in Britain </a:t>
            </a:r>
            <a:endParaRPr lang="en-GB" sz="2800" dirty="0">
              <a:solidFill>
                <a:schemeClr val="bg1"/>
              </a:solidFill>
            </a:endParaRPr>
          </a:p>
        </p:txBody>
      </p:sp>
    </p:spTree>
    <p:extLst>
      <p:ext uri="{BB962C8B-B14F-4D97-AF65-F5344CB8AC3E}">
        <p14:creationId xmlns:p14="http://schemas.microsoft.com/office/powerpoint/2010/main" val="31800407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
        <p:nvSpPr>
          <p:cNvPr id="3" name="Rectangle 2">
            <a:extLst>
              <a:ext uri="{FF2B5EF4-FFF2-40B4-BE49-F238E27FC236}">
                <a16:creationId xmlns:a16="http://schemas.microsoft.com/office/drawing/2014/main" id="{14DFC6E2-517A-40B3-B7E3-D4EB5481BB1E}"/>
              </a:ext>
            </a:extLst>
          </p:cNvPr>
          <p:cNvSpPr/>
          <p:nvPr/>
        </p:nvSpPr>
        <p:spPr>
          <a:xfrm>
            <a:off x="755576" y="1905617"/>
            <a:ext cx="7488832" cy="4154984"/>
          </a:xfrm>
          <a:prstGeom prst="rect">
            <a:avLst/>
          </a:prstGeom>
        </p:spPr>
        <p:txBody>
          <a:bodyPr wrap="square">
            <a:spAutoFit/>
          </a:bodyPr>
          <a:lstStyle/>
          <a:p>
            <a:r>
              <a:rPr lang="en-GB" sz="2400" dirty="0">
                <a:solidFill>
                  <a:srgbClr val="595959"/>
                </a:solidFill>
                <a:latin typeface="Raleway" panose="020B0604020202020204" charset="0"/>
              </a:rPr>
              <a:t>For each statement, stand by either agree or disagree according to whether you think it describes poverty:</a:t>
            </a:r>
          </a:p>
          <a:p>
            <a:endParaRPr lang="en-GB" sz="2400" b="1" dirty="0">
              <a:solidFill>
                <a:srgbClr val="595959"/>
              </a:solidFill>
              <a:latin typeface="Raleway" panose="020B0604020202020204" charset="0"/>
            </a:endParaRPr>
          </a:p>
          <a:p>
            <a:r>
              <a:rPr lang="en-GB" sz="2400" b="1" dirty="0">
                <a:solidFill>
                  <a:srgbClr val="595959"/>
                </a:solidFill>
                <a:latin typeface="Raleway" panose="020B0604020202020204" charset="0"/>
              </a:rPr>
              <a:t>Poverty is…</a:t>
            </a:r>
          </a:p>
          <a:p>
            <a:r>
              <a:rPr lang="en-GB" sz="2400" dirty="0">
                <a:solidFill>
                  <a:srgbClr val="595959"/>
                </a:solidFill>
                <a:latin typeface="Raleway" panose="020B0604020202020204" charset="0"/>
              </a:rPr>
              <a:t>Not having enough money to be able to eat 2 meals a day</a:t>
            </a:r>
          </a:p>
          <a:p>
            <a:r>
              <a:rPr lang="en-GB" sz="2400" dirty="0">
                <a:solidFill>
                  <a:srgbClr val="595959"/>
                </a:solidFill>
                <a:latin typeface="Raleway" panose="020B0604020202020204" charset="0"/>
              </a:rPr>
              <a:t>Not having a doctor or nurse living in my area</a:t>
            </a:r>
          </a:p>
          <a:p>
            <a:r>
              <a:rPr lang="en-GB" sz="2400" dirty="0">
                <a:solidFill>
                  <a:srgbClr val="595959"/>
                </a:solidFill>
                <a:latin typeface="Raleway" panose="020B0604020202020204" charset="0"/>
              </a:rPr>
              <a:t>Not having access to clean, hot  water</a:t>
            </a:r>
          </a:p>
          <a:p>
            <a:r>
              <a:rPr lang="en-GB" sz="2400" dirty="0">
                <a:solidFill>
                  <a:srgbClr val="595959"/>
                </a:solidFill>
                <a:latin typeface="Raleway" panose="020B0604020202020204" charset="0"/>
              </a:rPr>
              <a:t>Not being able to afford new clothes for special occasions</a:t>
            </a:r>
          </a:p>
          <a:p>
            <a:r>
              <a:rPr lang="en-GB" sz="2400" dirty="0">
                <a:solidFill>
                  <a:srgbClr val="595959"/>
                </a:solidFill>
                <a:latin typeface="Raleway" panose="020B0604020202020204" charset="0"/>
              </a:rPr>
              <a:t>Not being able to buy a car</a:t>
            </a:r>
          </a:p>
        </p:txBody>
      </p:sp>
      <p:sp>
        <p:nvSpPr>
          <p:cNvPr id="9" name="Title 1">
            <a:extLst>
              <a:ext uri="{FF2B5EF4-FFF2-40B4-BE49-F238E27FC236}">
                <a16:creationId xmlns:a16="http://schemas.microsoft.com/office/drawing/2014/main" id="{30E69D49-DA68-4931-B018-1E9D4A372D3F}"/>
              </a:ext>
            </a:extLst>
          </p:cNvPr>
          <p:cNvSpPr txBox="1">
            <a:spLocks/>
          </p:cNvSpPr>
          <p:nvPr/>
        </p:nvSpPr>
        <p:spPr>
          <a:xfrm>
            <a:off x="2123728" y="1079046"/>
            <a:ext cx="4752528" cy="661190"/>
          </a:xfrm>
          <a:prstGeom prst="rect">
            <a:avLst/>
          </a:prstGeom>
          <a:solidFill>
            <a:schemeClr val="accent5">
              <a:lumMod val="75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600" dirty="0">
                <a:solidFill>
                  <a:schemeClr val="bg1"/>
                </a:solidFill>
                <a:latin typeface="Raleway"/>
              </a:rPr>
              <a:t>What is poverty?</a:t>
            </a:r>
          </a:p>
        </p:txBody>
      </p:sp>
    </p:spTree>
    <p:extLst>
      <p:ext uri="{BB962C8B-B14F-4D97-AF65-F5344CB8AC3E}">
        <p14:creationId xmlns:p14="http://schemas.microsoft.com/office/powerpoint/2010/main" val="3245655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sp>
        <p:nvSpPr>
          <p:cNvPr id="7" name="Title 1">
            <a:extLst>
              <a:ext uri="{FF2B5EF4-FFF2-40B4-BE49-F238E27FC236}">
                <a16:creationId xmlns:a16="http://schemas.microsoft.com/office/drawing/2014/main" id="{949EDCC1-AEB3-4D0B-835E-C41E3DA1E047}"/>
              </a:ext>
            </a:extLst>
          </p:cNvPr>
          <p:cNvSpPr txBox="1">
            <a:spLocks/>
          </p:cNvSpPr>
          <p:nvPr/>
        </p:nvSpPr>
        <p:spPr>
          <a:xfrm>
            <a:off x="374769" y="1024602"/>
            <a:ext cx="3150599" cy="4304738"/>
          </a:xfrm>
          <a:prstGeom prst="rect">
            <a:avLst/>
          </a:prstGeom>
          <a:solidFill>
            <a:schemeClr val="accent5">
              <a:lumMod val="60000"/>
              <a:lumOff val="40000"/>
            </a:schemeClr>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82550" algn="r"/>
            <a:r>
              <a:rPr lang="en-GB" sz="3600" b="1" dirty="0">
                <a:latin typeface="Raleway" panose="020B0604020202020204" charset="0"/>
              </a:rPr>
              <a:t>Mind Map Creation</a:t>
            </a:r>
          </a:p>
          <a:p>
            <a:pPr marL="82550" algn="r"/>
            <a:r>
              <a:rPr lang="en-GB" sz="2600" dirty="0">
                <a:latin typeface="Raleway" panose="020B0604020202020204" charset="0"/>
              </a:rPr>
              <a:t>After your group discussions, consider how people become rich or poor.</a:t>
            </a:r>
          </a:p>
        </p:txBody>
      </p:sp>
      <p:pic>
        <p:nvPicPr>
          <p:cNvPr id="6" name="Picture 5">
            <a:extLst>
              <a:ext uri="{FF2B5EF4-FFF2-40B4-BE49-F238E27FC236}">
                <a16:creationId xmlns:a16="http://schemas.microsoft.com/office/drawing/2014/main" id="{4FD3FB29-6483-4D65-87BA-F2EDB2A083DB}"/>
              </a:ext>
            </a:extLst>
          </p:cNvPr>
          <p:cNvPicPr>
            <a:picLocks noChangeAspect="1"/>
          </p:cNvPicPr>
          <p:nvPr/>
        </p:nvPicPr>
        <p:blipFill>
          <a:blip r:embed="rId4"/>
          <a:stretch>
            <a:fillRect/>
          </a:stretch>
        </p:blipFill>
        <p:spPr>
          <a:xfrm>
            <a:off x="3717777" y="1133395"/>
            <a:ext cx="2060880" cy="1743120"/>
          </a:xfrm>
          <a:prstGeom prst="rect">
            <a:avLst/>
          </a:prstGeom>
        </p:spPr>
      </p:pic>
      <p:pic>
        <p:nvPicPr>
          <p:cNvPr id="8" name="Picture 7">
            <a:extLst>
              <a:ext uri="{FF2B5EF4-FFF2-40B4-BE49-F238E27FC236}">
                <a16:creationId xmlns:a16="http://schemas.microsoft.com/office/drawing/2014/main" id="{BD755974-EA73-454F-826B-598CBB8B9FDB}"/>
              </a:ext>
            </a:extLst>
          </p:cNvPr>
          <p:cNvPicPr>
            <a:picLocks noChangeAspect="1"/>
          </p:cNvPicPr>
          <p:nvPr/>
        </p:nvPicPr>
        <p:blipFill>
          <a:blip r:embed="rId5"/>
          <a:stretch>
            <a:fillRect/>
          </a:stretch>
        </p:blipFill>
        <p:spPr>
          <a:xfrm>
            <a:off x="4657681" y="2846589"/>
            <a:ext cx="2750833" cy="1831269"/>
          </a:xfrm>
          <a:prstGeom prst="rect">
            <a:avLst/>
          </a:prstGeom>
        </p:spPr>
      </p:pic>
      <p:pic>
        <p:nvPicPr>
          <p:cNvPr id="9" name="Picture 8">
            <a:extLst>
              <a:ext uri="{FF2B5EF4-FFF2-40B4-BE49-F238E27FC236}">
                <a16:creationId xmlns:a16="http://schemas.microsoft.com/office/drawing/2014/main" id="{D1716F48-4EA2-4B4C-8714-F05DC81BBC33}"/>
              </a:ext>
            </a:extLst>
          </p:cNvPr>
          <p:cNvPicPr>
            <a:picLocks noChangeAspect="1"/>
          </p:cNvPicPr>
          <p:nvPr/>
        </p:nvPicPr>
        <p:blipFill>
          <a:blip r:embed="rId6"/>
          <a:stretch>
            <a:fillRect/>
          </a:stretch>
        </p:blipFill>
        <p:spPr>
          <a:xfrm>
            <a:off x="5788070" y="1147733"/>
            <a:ext cx="2578110" cy="1714443"/>
          </a:xfrm>
          <a:prstGeom prst="rect">
            <a:avLst/>
          </a:prstGeom>
        </p:spPr>
      </p:pic>
      <p:pic>
        <p:nvPicPr>
          <p:cNvPr id="10" name="Picture 9">
            <a:extLst>
              <a:ext uri="{FF2B5EF4-FFF2-40B4-BE49-F238E27FC236}">
                <a16:creationId xmlns:a16="http://schemas.microsoft.com/office/drawing/2014/main" id="{C3A45E95-2EAF-4390-BB85-5597AC70E091}"/>
              </a:ext>
            </a:extLst>
          </p:cNvPr>
          <p:cNvPicPr>
            <a:picLocks noChangeAspect="1"/>
          </p:cNvPicPr>
          <p:nvPr/>
        </p:nvPicPr>
        <p:blipFill>
          <a:blip r:embed="rId7"/>
          <a:stretch>
            <a:fillRect/>
          </a:stretch>
        </p:blipFill>
        <p:spPr>
          <a:xfrm>
            <a:off x="4638911" y="4707822"/>
            <a:ext cx="2769603" cy="1847303"/>
          </a:xfrm>
          <a:prstGeom prst="rect">
            <a:avLst/>
          </a:prstGeom>
        </p:spPr>
      </p:pic>
    </p:spTree>
    <p:extLst>
      <p:ext uri="{BB962C8B-B14F-4D97-AF65-F5344CB8AC3E}">
        <p14:creationId xmlns:p14="http://schemas.microsoft.com/office/powerpoint/2010/main" val="2755469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
        <p:nvSpPr>
          <p:cNvPr id="9" name="Rounded Rectangle 3">
            <a:extLst>
              <a:ext uri="{FF2B5EF4-FFF2-40B4-BE49-F238E27FC236}">
                <a16:creationId xmlns:a16="http://schemas.microsoft.com/office/drawing/2014/main" id="{74D2B3E4-649A-4134-87DC-39FA1BF11AB3}"/>
              </a:ext>
            </a:extLst>
          </p:cNvPr>
          <p:cNvSpPr/>
          <p:nvPr/>
        </p:nvSpPr>
        <p:spPr>
          <a:xfrm>
            <a:off x="2411760" y="2086743"/>
            <a:ext cx="3672408" cy="136815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accent1">
                    <a:lumMod val="50000"/>
                  </a:schemeClr>
                </a:solidFill>
                <a:latin typeface="Raleway"/>
                <a:cs typeface="Arial" pitchFamily="34" charset="0"/>
              </a:rPr>
              <a:t>How do people become wealthy?</a:t>
            </a:r>
          </a:p>
        </p:txBody>
      </p:sp>
      <p:pic>
        <p:nvPicPr>
          <p:cNvPr id="4" name="Picture 3">
            <a:extLst>
              <a:ext uri="{FF2B5EF4-FFF2-40B4-BE49-F238E27FC236}">
                <a16:creationId xmlns:a16="http://schemas.microsoft.com/office/drawing/2014/main" id="{F761F638-FD26-4E03-A96B-D703AE205408}"/>
              </a:ext>
            </a:extLst>
          </p:cNvPr>
          <p:cNvPicPr>
            <a:picLocks noChangeAspect="1"/>
          </p:cNvPicPr>
          <p:nvPr/>
        </p:nvPicPr>
        <p:blipFill>
          <a:blip r:embed="rId5"/>
          <a:stretch>
            <a:fillRect/>
          </a:stretch>
        </p:blipFill>
        <p:spPr>
          <a:xfrm rot="13802037">
            <a:off x="3644778" y="3782933"/>
            <a:ext cx="1184425" cy="1054028"/>
          </a:xfrm>
          <a:prstGeom prst="rect">
            <a:avLst/>
          </a:prstGeom>
        </p:spPr>
      </p:pic>
      <p:cxnSp>
        <p:nvCxnSpPr>
          <p:cNvPr id="11" name="Straight Arrow Connector 10">
            <a:extLst>
              <a:ext uri="{FF2B5EF4-FFF2-40B4-BE49-F238E27FC236}">
                <a16:creationId xmlns:a16="http://schemas.microsoft.com/office/drawing/2014/main" id="{7A139AC0-9C6F-42E6-8A47-D110C5A9316F}"/>
              </a:ext>
            </a:extLst>
          </p:cNvPr>
          <p:cNvCxnSpPr>
            <a:cxnSpLocks/>
          </p:cNvCxnSpPr>
          <p:nvPr/>
        </p:nvCxnSpPr>
        <p:spPr>
          <a:xfrm flipH="1" flipV="1">
            <a:off x="1475656" y="1579496"/>
            <a:ext cx="936104" cy="5835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8748D930-4026-4757-BD26-B9E453D8E94C}"/>
              </a:ext>
            </a:extLst>
          </p:cNvPr>
          <p:cNvCxnSpPr>
            <a:cxnSpLocks/>
          </p:cNvCxnSpPr>
          <p:nvPr/>
        </p:nvCxnSpPr>
        <p:spPr>
          <a:xfrm flipV="1">
            <a:off x="5941721" y="1741601"/>
            <a:ext cx="1440160" cy="3859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AA79EC0-C3EB-4DE5-9E78-1CC0CC1436B4}"/>
              </a:ext>
            </a:extLst>
          </p:cNvPr>
          <p:cNvCxnSpPr>
            <a:cxnSpLocks/>
          </p:cNvCxnSpPr>
          <p:nvPr/>
        </p:nvCxnSpPr>
        <p:spPr>
          <a:xfrm flipH="1">
            <a:off x="1475656" y="3429000"/>
            <a:ext cx="988510" cy="4533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BD2B9B3-9693-4939-B77E-06F79F8F634A}"/>
              </a:ext>
            </a:extLst>
          </p:cNvPr>
          <p:cNvCxnSpPr>
            <a:cxnSpLocks/>
          </p:cNvCxnSpPr>
          <p:nvPr/>
        </p:nvCxnSpPr>
        <p:spPr>
          <a:xfrm flipV="1">
            <a:off x="4283968" y="1109816"/>
            <a:ext cx="0" cy="941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D99586F7-BEA9-4AC9-9603-B6AB2AA533FE}"/>
              </a:ext>
            </a:extLst>
          </p:cNvPr>
          <p:cNvCxnSpPr>
            <a:cxnSpLocks/>
          </p:cNvCxnSpPr>
          <p:nvPr/>
        </p:nvCxnSpPr>
        <p:spPr>
          <a:xfrm>
            <a:off x="6062221" y="3345269"/>
            <a:ext cx="1246083" cy="11638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B6484163-3910-41EA-872E-A788E067723C}"/>
              </a:ext>
            </a:extLst>
          </p:cNvPr>
          <p:cNvPicPr>
            <a:picLocks noChangeAspect="1"/>
          </p:cNvPicPr>
          <p:nvPr/>
        </p:nvPicPr>
        <p:blipFill>
          <a:blip r:embed="rId6"/>
          <a:stretch>
            <a:fillRect/>
          </a:stretch>
        </p:blipFill>
        <p:spPr>
          <a:xfrm>
            <a:off x="303036" y="4732786"/>
            <a:ext cx="1820692" cy="1820692"/>
          </a:xfrm>
          <a:prstGeom prst="rect">
            <a:avLst/>
          </a:prstGeom>
        </p:spPr>
      </p:pic>
    </p:spTree>
    <p:extLst>
      <p:ext uri="{BB962C8B-B14F-4D97-AF65-F5344CB8AC3E}">
        <p14:creationId xmlns:p14="http://schemas.microsoft.com/office/powerpoint/2010/main" val="333255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
        <p:nvSpPr>
          <p:cNvPr id="9" name="Rounded Rectangle 3">
            <a:extLst>
              <a:ext uri="{FF2B5EF4-FFF2-40B4-BE49-F238E27FC236}">
                <a16:creationId xmlns:a16="http://schemas.microsoft.com/office/drawing/2014/main" id="{86E07D3B-6EA7-4B9D-88B1-C4D88A5AD088}"/>
              </a:ext>
            </a:extLst>
          </p:cNvPr>
          <p:cNvSpPr/>
          <p:nvPr/>
        </p:nvSpPr>
        <p:spPr>
          <a:xfrm>
            <a:off x="2612547" y="2232273"/>
            <a:ext cx="3672408" cy="1368152"/>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accent1">
                    <a:lumMod val="50000"/>
                  </a:schemeClr>
                </a:solidFill>
                <a:latin typeface="Raleway"/>
                <a:cs typeface="Arial" pitchFamily="34" charset="0"/>
              </a:rPr>
              <a:t>How do people become poor?</a:t>
            </a:r>
          </a:p>
        </p:txBody>
      </p:sp>
      <p:cxnSp>
        <p:nvCxnSpPr>
          <p:cNvPr id="10" name="Straight Arrow Connector 9">
            <a:extLst>
              <a:ext uri="{FF2B5EF4-FFF2-40B4-BE49-F238E27FC236}">
                <a16:creationId xmlns:a16="http://schemas.microsoft.com/office/drawing/2014/main" id="{8D1B3C4C-3107-4AE2-B431-770B9763C80C}"/>
              </a:ext>
            </a:extLst>
          </p:cNvPr>
          <p:cNvCxnSpPr>
            <a:cxnSpLocks/>
          </p:cNvCxnSpPr>
          <p:nvPr/>
        </p:nvCxnSpPr>
        <p:spPr>
          <a:xfrm flipH="1" flipV="1">
            <a:off x="1475656" y="1579496"/>
            <a:ext cx="1136891" cy="7676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18D1695-B6A8-4D76-9FD6-8CDFF4EA27C5}"/>
              </a:ext>
            </a:extLst>
          </p:cNvPr>
          <p:cNvCxnSpPr>
            <a:cxnSpLocks/>
          </p:cNvCxnSpPr>
          <p:nvPr/>
        </p:nvCxnSpPr>
        <p:spPr>
          <a:xfrm>
            <a:off x="6284955" y="3529496"/>
            <a:ext cx="1383389" cy="533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60DD957-B4CE-491E-AA2B-98B7BBE6B6FB}"/>
              </a:ext>
            </a:extLst>
          </p:cNvPr>
          <p:cNvCxnSpPr>
            <a:cxnSpLocks/>
          </p:cNvCxnSpPr>
          <p:nvPr/>
        </p:nvCxnSpPr>
        <p:spPr>
          <a:xfrm>
            <a:off x="4283968" y="3724639"/>
            <a:ext cx="0" cy="106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E49FA93-DD2F-4DD3-AA4F-98027A62724A}"/>
              </a:ext>
            </a:extLst>
          </p:cNvPr>
          <p:cNvCxnSpPr>
            <a:cxnSpLocks/>
          </p:cNvCxnSpPr>
          <p:nvPr/>
        </p:nvCxnSpPr>
        <p:spPr>
          <a:xfrm flipV="1">
            <a:off x="4211960" y="1196753"/>
            <a:ext cx="0" cy="10355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19572B7-86AE-4EA4-8A1A-C27C0492BA9F}"/>
              </a:ext>
            </a:extLst>
          </p:cNvPr>
          <p:cNvCxnSpPr>
            <a:cxnSpLocks/>
          </p:cNvCxnSpPr>
          <p:nvPr/>
        </p:nvCxnSpPr>
        <p:spPr>
          <a:xfrm flipV="1">
            <a:off x="6284955" y="1392684"/>
            <a:ext cx="879333" cy="837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FBD3166-5973-4727-8A71-68A112379753}"/>
              </a:ext>
            </a:extLst>
          </p:cNvPr>
          <p:cNvCxnSpPr>
            <a:cxnSpLocks/>
          </p:cNvCxnSpPr>
          <p:nvPr/>
        </p:nvCxnSpPr>
        <p:spPr>
          <a:xfrm flipH="1">
            <a:off x="1475656" y="3529496"/>
            <a:ext cx="1136891" cy="9813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588F3F2-C963-405A-B514-A438B3AFB633}"/>
              </a:ext>
            </a:extLst>
          </p:cNvPr>
          <p:cNvPicPr>
            <a:picLocks noChangeAspect="1"/>
          </p:cNvPicPr>
          <p:nvPr/>
        </p:nvPicPr>
        <p:blipFill>
          <a:blip r:embed="rId5"/>
          <a:stretch>
            <a:fillRect/>
          </a:stretch>
        </p:blipFill>
        <p:spPr>
          <a:xfrm>
            <a:off x="6263406" y="4795472"/>
            <a:ext cx="2809875" cy="1628775"/>
          </a:xfrm>
          <a:prstGeom prst="rect">
            <a:avLst/>
          </a:prstGeom>
        </p:spPr>
      </p:pic>
    </p:spTree>
    <p:extLst>
      <p:ext uri="{BB962C8B-B14F-4D97-AF65-F5344CB8AC3E}">
        <p14:creationId xmlns:p14="http://schemas.microsoft.com/office/powerpoint/2010/main" val="17357244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
        <p:nvSpPr>
          <p:cNvPr id="4" name="Rectangle 3">
            <a:extLst>
              <a:ext uri="{FF2B5EF4-FFF2-40B4-BE49-F238E27FC236}">
                <a16:creationId xmlns:a16="http://schemas.microsoft.com/office/drawing/2014/main" id="{2CFD60D5-E8C1-4C59-8515-85ADB88E50F2}"/>
              </a:ext>
            </a:extLst>
          </p:cNvPr>
          <p:cNvSpPr/>
          <p:nvPr/>
        </p:nvSpPr>
        <p:spPr>
          <a:xfrm>
            <a:off x="3366563" y="61861"/>
            <a:ext cx="2164375" cy="584775"/>
          </a:xfrm>
          <a:prstGeom prst="rect">
            <a:avLst/>
          </a:prstGeom>
          <a:solidFill>
            <a:schemeClr val="accent5">
              <a:lumMod val="75000"/>
            </a:schemeClr>
          </a:solidFill>
        </p:spPr>
        <p:txBody>
          <a:bodyPr wrap="none">
            <a:spAutoFit/>
          </a:bodyPr>
          <a:lstStyle/>
          <a:p>
            <a:r>
              <a:rPr lang="en-GB" sz="3200" b="1" dirty="0">
                <a:solidFill>
                  <a:schemeClr val="bg1"/>
                </a:solidFill>
                <a:latin typeface="Raleway"/>
              </a:rPr>
              <a:t>Reflection</a:t>
            </a:r>
          </a:p>
        </p:txBody>
      </p:sp>
      <p:sp>
        <p:nvSpPr>
          <p:cNvPr id="17" name="Title 1">
            <a:extLst>
              <a:ext uri="{FF2B5EF4-FFF2-40B4-BE49-F238E27FC236}">
                <a16:creationId xmlns:a16="http://schemas.microsoft.com/office/drawing/2014/main" id="{0E17B421-B8D1-4066-A504-07C39C6A458E}"/>
              </a:ext>
            </a:extLst>
          </p:cNvPr>
          <p:cNvSpPr txBox="1">
            <a:spLocks/>
          </p:cNvSpPr>
          <p:nvPr/>
        </p:nvSpPr>
        <p:spPr>
          <a:xfrm>
            <a:off x="323196" y="889434"/>
            <a:ext cx="2532887" cy="3681976"/>
          </a:xfrm>
          <a:prstGeom prst="rect">
            <a:avLst/>
          </a:prstGeom>
          <a:solidFill>
            <a:schemeClr val="accent5">
              <a:lumMod val="60000"/>
              <a:lumOff val="40000"/>
            </a:schemeClr>
          </a:solidFill>
        </p:spPr>
        <p:txBody>
          <a:bodyPr vert="horz" lIns="91440" tIns="45720" rIns="91440" bIns="45720" rtlCol="0" anchor="b">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90000"/>
              </a:lnSpc>
            </a:pPr>
            <a:r>
              <a:rPr lang="en-US" sz="2900" dirty="0">
                <a:solidFill>
                  <a:schemeClr val="accent1">
                    <a:lumMod val="50000"/>
                  </a:schemeClr>
                </a:solidFill>
                <a:latin typeface="Raleway"/>
              </a:rPr>
              <a:t>There's enough on this planet for everyone's needs but not for everyone's greed. </a:t>
            </a:r>
            <a:br>
              <a:rPr lang="en-US" sz="2900" dirty="0">
                <a:solidFill>
                  <a:schemeClr val="accent1">
                    <a:lumMod val="50000"/>
                  </a:schemeClr>
                </a:solidFill>
                <a:latin typeface="Raleway"/>
              </a:rPr>
            </a:br>
            <a:r>
              <a:rPr lang="en-US" sz="2900" dirty="0">
                <a:solidFill>
                  <a:schemeClr val="accent1">
                    <a:lumMod val="50000"/>
                  </a:schemeClr>
                </a:solidFill>
                <a:latin typeface="Raleway"/>
                <a:hlinkClick r:id="rId5">
                  <a:extLst>
                    <a:ext uri="{A12FA001-AC4F-418D-AE19-62706E023703}">
                      <ahyp:hlinkClr xmlns:ahyp="http://schemas.microsoft.com/office/drawing/2018/hyperlinkcolor" val="tx"/>
                    </a:ext>
                  </a:extLst>
                </a:hlinkClick>
              </a:rPr>
              <a:t>Mohandas Gandhi</a:t>
            </a:r>
            <a:r>
              <a:rPr lang="en-US" sz="2900" dirty="0">
                <a:solidFill>
                  <a:schemeClr val="accent1">
                    <a:lumMod val="50000"/>
                  </a:schemeClr>
                </a:solidFill>
                <a:latin typeface="Raleway"/>
              </a:rPr>
              <a:t> </a:t>
            </a:r>
          </a:p>
        </p:txBody>
      </p:sp>
      <p:sp>
        <p:nvSpPr>
          <p:cNvPr id="18" name="Rectangle 17">
            <a:extLst>
              <a:ext uri="{FF2B5EF4-FFF2-40B4-BE49-F238E27FC236}">
                <a16:creationId xmlns:a16="http://schemas.microsoft.com/office/drawing/2014/main" id="{01637AF4-F07B-4DF9-9887-6CF5A0AD49D4}"/>
              </a:ext>
            </a:extLst>
          </p:cNvPr>
          <p:cNvSpPr/>
          <p:nvPr/>
        </p:nvSpPr>
        <p:spPr>
          <a:xfrm>
            <a:off x="3851199" y="4953003"/>
            <a:ext cx="5112568" cy="127444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GB" dirty="0">
                <a:solidFill>
                  <a:schemeClr val="accent1">
                    <a:lumMod val="50000"/>
                  </a:schemeClr>
                </a:solidFill>
                <a:latin typeface="Raleway"/>
              </a:rPr>
              <a:t>Have your ideas about wealth and poverty changed as a result of today’s activities? Share your thoughts and feelings with a partner. </a:t>
            </a:r>
          </a:p>
        </p:txBody>
      </p:sp>
      <p:sp>
        <p:nvSpPr>
          <p:cNvPr id="19" name="Oval Callout 4">
            <a:extLst>
              <a:ext uri="{FF2B5EF4-FFF2-40B4-BE49-F238E27FC236}">
                <a16:creationId xmlns:a16="http://schemas.microsoft.com/office/drawing/2014/main" id="{0B3D3BB7-2C09-4153-8A63-57AB367D6F31}"/>
              </a:ext>
            </a:extLst>
          </p:cNvPr>
          <p:cNvSpPr/>
          <p:nvPr/>
        </p:nvSpPr>
        <p:spPr>
          <a:xfrm>
            <a:off x="464107" y="4581128"/>
            <a:ext cx="2376264" cy="2028199"/>
          </a:xfrm>
          <a:prstGeom prst="wedgeEllipseCallout">
            <a:avLst>
              <a:gd name="adj1" fmla="val 99546"/>
              <a:gd name="adj2" fmla="val -46466"/>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r>
              <a:rPr lang="en-GB" b="1" dirty="0">
                <a:solidFill>
                  <a:schemeClr val="accent1">
                    <a:lumMod val="50000"/>
                  </a:schemeClr>
                </a:solidFill>
                <a:latin typeface="Raleway"/>
              </a:rPr>
              <a:t>"Poverty is the worst form of violence." </a:t>
            </a:r>
            <a:br>
              <a:rPr lang="en-GB" dirty="0"/>
            </a:br>
            <a:endParaRPr lang="en-GB" dirty="0"/>
          </a:p>
        </p:txBody>
      </p:sp>
      <p:pic>
        <p:nvPicPr>
          <p:cNvPr id="2" name="Picture 1">
            <a:extLst>
              <a:ext uri="{FF2B5EF4-FFF2-40B4-BE49-F238E27FC236}">
                <a16:creationId xmlns:a16="http://schemas.microsoft.com/office/drawing/2014/main" id="{4F461ADE-CB59-40F4-A815-0854AEC68679}"/>
              </a:ext>
            </a:extLst>
          </p:cNvPr>
          <p:cNvPicPr>
            <a:picLocks noChangeAspect="1"/>
          </p:cNvPicPr>
          <p:nvPr/>
        </p:nvPicPr>
        <p:blipFill>
          <a:blip r:embed="rId6"/>
          <a:stretch>
            <a:fillRect/>
          </a:stretch>
        </p:blipFill>
        <p:spPr>
          <a:xfrm>
            <a:off x="5308331" y="883760"/>
            <a:ext cx="3655436" cy="2545240"/>
          </a:xfrm>
          <a:prstGeom prst="rect">
            <a:avLst/>
          </a:prstGeom>
        </p:spPr>
      </p:pic>
      <p:pic>
        <p:nvPicPr>
          <p:cNvPr id="5" name="Picture 4">
            <a:extLst>
              <a:ext uri="{FF2B5EF4-FFF2-40B4-BE49-F238E27FC236}">
                <a16:creationId xmlns:a16="http://schemas.microsoft.com/office/drawing/2014/main" id="{81B24B1F-9F35-4489-9F66-DF16FE1211B6}"/>
              </a:ext>
            </a:extLst>
          </p:cNvPr>
          <p:cNvPicPr>
            <a:picLocks noChangeAspect="1"/>
          </p:cNvPicPr>
          <p:nvPr/>
        </p:nvPicPr>
        <p:blipFill>
          <a:blip r:embed="rId7"/>
          <a:stretch>
            <a:fillRect/>
          </a:stretch>
        </p:blipFill>
        <p:spPr>
          <a:xfrm>
            <a:off x="3275856" y="1904997"/>
            <a:ext cx="2786113" cy="2085013"/>
          </a:xfrm>
          <a:prstGeom prst="rect">
            <a:avLst/>
          </a:prstGeom>
        </p:spPr>
      </p:pic>
    </p:spTree>
    <p:extLst>
      <p:ext uri="{BB962C8B-B14F-4D97-AF65-F5344CB8AC3E}">
        <p14:creationId xmlns:p14="http://schemas.microsoft.com/office/powerpoint/2010/main" val="801521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4"/>
          <p:cNvSpPr txBox="1"/>
          <p:nvPr/>
        </p:nvSpPr>
        <p:spPr>
          <a:xfrm>
            <a:off x="311583" y="1190264"/>
            <a:ext cx="882345" cy="689913"/>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1026" b="1" dirty="0">
                <a:solidFill>
                  <a:srgbClr val="4FA0C1"/>
                </a:solidFill>
                <a:latin typeface="Prompt"/>
                <a:ea typeface="Prompt"/>
                <a:cs typeface="Prompt"/>
                <a:sym typeface="Prompt"/>
              </a:rPr>
              <a:t>ACTION</a:t>
            </a:r>
          </a:p>
          <a:p>
            <a:pPr>
              <a:buClr>
                <a:srgbClr val="000000"/>
              </a:buClr>
              <a:buSzPts val="1100"/>
            </a:pPr>
            <a:r>
              <a:rPr lang="it" sz="1026" b="1" dirty="0">
                <a:solidFill>
                  <a:srgbClr val="4FA0C1"/>
                </a:solidFill>
                <a:latin typeface="Prompt"/>
                <a:ea typeface="Arial"/>
                <a:cs typeface="Prompt"/>
                <a:sym typeface="Prompt"/>
              </a:rPr>
              <a:t>Lesson 1 out of 6 </a:t>
            </a:r>
            <a:endParaRPr sz="1026" dirty="0">
              <a:solidFill>
                <a:srgbClr val="4FA0C1"/>
              </a:solidFill>
              <a:latin typeface="Arial"/>
              <a:ea typeface="Arial"/>
              <a:cs typeface="Arial"/>
              <a:sym typeface="Arial"/>
            </a:endParaRPr>
          </a:p>
          <a:p>
            <a:pPr>
              <a:buClr>
                <a:srgbClr val="000000"/>
              </a:buClr>
              <a:buSzPts val="1400"/>
            </a:pPr>
            <a:endParaRPr sz="1197" b="1" dirty="0">
              <a:solidFill>
                <a:srgbClr val="3174BA"/>
              </a:solidFill>
              <a:latin typeface="Prompt"/>
              <a:ea typeface="Prompt"/>
              <a:cs typeface="Prompt"/>
              <a:sym typeface="Prompt"/>
            </a:endParaRPr>
          </a:p>
        </p:txBody>
      </p:sp>
      <p:sp>
        <p:nvSpPr>
          <p:cNvPr id="69" name="Google Shape;69;p14"/>
          <p:cNvSpPr txBox="1"/>
          <p:nvPr/>
        </p:nvSpPr>
        <p:spPr>
          <a:xfrm>
            <a:off x="1505468" y="1739839"/>
            <a:ext cx="1606899" cy="844372"/>
          </a:xfrm>
          <a:prstGeom prst="rect">
            <a:avLst/>
          </a:prstGeom>
          <a:noFill/>
          <a:ln>
            <a:noFill/>
          </a:ln>
        </p:spPr>
        <p:txBody>
          <a:bodyPr spcFirstLastPara="1" wrap="square" lIns="78190" tIns="78190" rIns="78190" bIns="78190" anchor="t" anchorCtr="0">
            <a:noAutofit/>
          </a:bodyPr>
          <a:lstStyle/>
          <a:p>
            <a:pPr>
              <a:buClr>
                <a:srgbClr val="000000"/>
              </a:buClr>
              <a:buSzPts val="1100"/>
            </a:pPr>
            <a:endParaRPr sz="941">
              <a:solidFill>
                <a:schemeClr val="dk2"/>
              </a:solidFill>
              <a:latin typeface="Raleway ExtraBold"/>
              <a:ea typeface="Raleway ExtraBold"/>
              <a:cs typeface="Raleway ExtraBold"/>
              <a:sym typeface="Raleway ExtraBold"/>
            </a:endParaRPr>
          </a:p>
          <a:p>
            <a:pPr>
              <a:buClr>
                <a:srgbClr val="000000"/>
              </a:buClr>
              <a:buSzPts val="1400"/>
            </a:pPr>
            <a:endParaRPr sz="1197" b="1">
              <a:solidFill>
                <a:srgbClr val="3174BA"/>
              </a:solidFill>
              <a:latin typeface="Prompt"/>
              <a:ea typeface="Prompt"/>
              <a:cs typeface="Prompt"/>
              <a:sym typeface="Prompt"/>
            </a:endParaRPr>
          </a:p>
        </p:txBody>
      </p:sp>
      <p:pic>
        <p:nvPicPr>
          <p:cNvPr id="70" name="Google Shape;70;p14"/>
          <p:cNvPicPr preferRelativeResize="0"/>
          <p:nvPr/>
        </p:nvPicPr>
        <p:blipFill rotWithShape="1">
          <a:blip r:embed="rId3">
            <a:alphaModFix/>
          </a:blip>
          <a:srcRect/>
          <a:stretch/>
        </p:blipFill>
        <p:spPr>
          <a:xfrm>
            <a:off x="7375259" y="472532"/>
            <a:ext cx="1379321" cy="447003"/>
          </a:xfrm>
          <a:prstGeom prst="rect">
            <a:avLst/>
          </a:prstGeom>
          <a:noFill/>
          <a:ln>
            <a:noFill/>
          </a:ln>
        </p:spPr>
      </p:pic>
      <p:sp>
        <p:nvSpPr>
          <p:cNvPr id="71" name="Google Shape;71;p14"/>
          <p:cNvSpPr txBox="1"/>
          <p:nvPr/>
        </p:nvSpPr>
        <p:spPr>
          <a:xfrm>
            <a:off x="311583" y="1782835"/>
            <a:ext cx="882345" cy="286076"/>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1026" b="1" dirty="0">
                <a:solidFill>
                  <a:srgbClr val="4FA0C1"/>
                </a:solidFill>
                <a:latin typeface="Prompt"/>
                <a:ea typeface="Prompt"/>
                <a:cs typeface="Prompt"/>
                <a:sym typeface="Prompt"/>
              </a:rPr>
              <a:t>DURATION</a:t>
            </a:r>
            <a:endParaRPr sz="1026" dirty="0">
              <a:solidFill>
                <a:srgbClr val="4FA0C1"/>
              </a:solidFill>
              <a:latin typeface="Arial"/>
              <a:ea typeface="Arial"/>
              <a:cs typeface="Arial"/>
              <a:sym typeface="Arial"/>
            </a:endParaRPr>
          </a:p>
          <a:p>
            <a:pPr>
              <a:buClr>
                <a:srgbClr val="000000"/>
              </a:buClr>
              <a:buSzPts val="1400"/>
            </a:pPr>
            <a:endParaRPr sz="1197" b="1" dirty="0">
              <a:solidFill>
                <a:srgbClr val="3174BA"/>
              </a:solidFill>
              <a:latin typeface="Prompt"/>
              <a:ea typeface="Prompt"/>
              <a:cs typeface="Prompt"/>
              <a:sym typeface="Prompt"/>
            </a:endParaRPr>
          </a:p>
        </p:txBody>
      </p:sp>
      <p:sp>
        <p:nvSpPr>
          <p:cNvPr id="72" name="Google Shape;72;p14"/>
          <p:cNvSpPr txBox="1"/>
          <p:nvPr/>
        </p:nvSpPr>
        <p:spPr>
          <a:xfrm>
            <a:off x="1505467" y="1190266"/>
            <a:ext cx="1778929" cy="549573"/>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941" b="1" dirty="0">
                <a:solidFill>
                  <a:srgbClr val="4FA0C1"/>
                </a:solidFill>
                <a:latin typeface="Prompt"/>
                <a:ea typeface="Prompt"/>
                <a:cs typeface="Prompt"/>
                <a:sym typeface="Prompt"/>
              </a:rPr>
              <a:t>LEARNING OBJECTIVES OF THIS PHASE</a:t>
            </a:r>
            <a:endParaRPr sz="941" b="1" dirty="0">
              <a:solidFill>
                <a:srgbClr val="4FA0C1"/>
              </a:solidFill>
              <a:latin typeface="Prompt"/>
              <a:ea typeface="Prompt"/>
              <a:cs typeface="Prompt"/>
              <a:sym typeface="Prompt"/>
            </a:endParaRPr>
          </a:p>
          <a:p>
            <a:pPr>
              <a:buClr>
                <a:srgbClr val="000000"/>
              </a:buClr>
              <a:buSzPts val="1400"/>
            </a:pPr>
            <a:endParaRPr sz="941" b="1" dirty="0">
              <a:solidFill>
                <a:srgbClr val="3174BA"/>
              </a:solidFill>
              <a:latin typeface="Prompt"/>
              <a:ea typeface="Prompt"/>
              <a:cs typeface="Prompt"/>
              <a:sym typeface="Prompt"/>
            </a:endParaRPr>
          </a:p>
        </p:txBody>
      </p:sp>
      <p:sp>
        <p:nvSpPr>
          <p:cNvPr id="75" name="Google Shape;75;p14"/>
          <p:cNvSpPr txBox="1"/>
          <p:nvPr/>
        </p:nvSpPr>
        <p:spPr>
          <a:xfrm>
            <a:off x="35107" y="2765740"/>
            <a:ext cx="6337476" cy="831168"/>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1539" b="1" dirty="0">
                <a:solidFill>
                  <a:srgbClr val="4FA0C1"/>
                </a:solidFill>
                <a:latin typeface="Prompt"/>
                <a:ea typeface="Prompt"/>
                <a:cs typeface="Prompt"/>
                <a:sym typeface="Prompt"/>
              </a:rPr>
              <a:t>WHAT TEACHER DOES – </a:t>
            </a:r>
            <a:r>
              <a:rPr lang="en-GB" sz="1539" b="1" dirty="0">
                <a:solidFill>
                  <a:srgbClr val="4FA0C1"/>
                </a:solidFill>
                <a:latin typeface="Prompt"/>
                <a:ea typeface="Prompt"/>
                <a:cs typeface="Prompt"/>
                <a:sym typeface="Prompt"/>
              </a:rPr>
              <a:t>lesson start     [ 5 minutes] </a:t>
            </a:r>
            <a:endParaRPr lang="it" sz="1539" b="1" dirty="0">
              <a:solidFill>
                <a:srgbClr val="4FA0C1"/>
              </a:solidFill>
              <a:latin typeface="Raleway ExtraBold"/>
              <a:ea typeface="Prompt"/>
              <a:cs typeface="Prompt"/>
              <a:sym typeface="Prompt"/>
            </a:endParaRPr>
          </a:p>
          <a:p>
            <a:pPr>
              <a:buClr>
                <a:schemeClr val="dk1"/>
              </a:buClr>
              <a:buSzPts val="1100"/>
            </a:pPr>
            <a:r>
              <a:rPr lang="en-GB" sz="1200" dirty="0">
                <a:latin typeface="Raleway" panose="020B0604020202020204" charset="0"/>
              </a:rPr>
              <a:t>The teacher introduces lesson objectives, big ideas, and key terms. </a:t>
            </a:r>
          </a:p>
          <a:p>
            <a:pPr>
              <a:buClr>
                <a:schemeClr val="dk1"/>
              </a:buClr>
              <a:buSzPts val="1100"/>
            </a:pPr>
            <a:r>
              <a:rPr lang="en-GB" sz="1200" dirty="0">
                <a:latin typeface="Raleway" panose="020B0604020202020204" charset="0"/>
              </a:rPr>
              <a:t>Cycle of deprivation, income, social exclusion, and wealth.  5 minutes</a:t>
            </a:r>
            <a:endParaRPr sz="1197" b="1" dirty="0">
              <a:solidFill>
                <a:srgbClr val="3174BA"/>
              </a:solidFill>
              <a:latin typeface="Prompt"/>
              <a:ea typeface="Prompt"/>
              <a:cs typeface="Prompt"/>
              <a:sym typeface="Prompt"/>
            </a:endParaRPr>
          </a:p>
        </p:txBody>
      </p:sp>
      <p:sp>
        <p:nvSpPr>
          <p:cNvPr id="77" name="Google Shape;77;p14"/>
          <p:cNvSpPr txBox="1"/>
          <p:nvPr/>
        </p:nvSpPr>
        <p:spPr>
          <a:xfrm>
            <a:off x="383466" y="2001925"/>
            <a:ext cx="810462" cy="446945"/>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it" sz="2052" dirty="0">
                <a:solidFill>
                  <a:srgbClr val="666666"/>
                </a:solidFill>
                <a:latin typeface="Raleway ExtraBold"/>
                <a:ea typeface="Raleway ExtraBold"/>
                <a:cs typeface="Raleway ExtraBold"/>
                <a:sym typeface="Raleway ExtraBold"/>
              </a:rPr>
              <a:t>1</a:t>
            </a:r>
            <a:r>
              <a:rPr lang="it" sz="1539" dirty="0">
                <a:solidFill>
                  <a:srgbClr val="666666"/>
                </a:solidFill>
                <a:latin typeface="Raleway ExtraBold"/>
                <a:ea typeface="Raleway ExtraBold"/>
                <a:cs typeface="Raleway ExtraBold"/>
                <a:sym typeface="Raleway ExtraBold"/>
              </a:rPr>
              <a:t>h</a:t>
            </a:r>
            <a:r>
              <a:rPr lang="en-GB" sz="1539" dirty="0">
                <a:solidFill>
                  <a:srgbClr val="666666"/>
                </a:solidFill>
                <a:latin typeface="Raleway ExtraBold"/>
                <a:ea typeface="Raleway ExtraBold"/>
                <a:cs typeface="Raleway ExtraBold"/>
                <a:sym typeface="Raleway ExtraBold"/>
              </a:rPr>
              <a:t>our</a:t>
            </a:r>
            <a:endParaRPr sz="1539" dirty="0">
              <a:solidFill>
                <a:srgbClr val="3174BA"/>
              </a:solidFill>
              <a:latin typeface="Raleway ExtraBold"/>
              <a:ea typeface="Raleway ExtraBold"/>
              <a:cs typeface="Raleway ExtraBold"/>
              <a:sym typeface="Raleway ExtraBold"/>
            </a:endParaRPr>
          </a:p>
        </p:txBody>
      </p:sp>
      <p:sp>
        <p:nvSpPr>
          <p:cNvPr id="79" name="Google Shape;79;p14"/>
          <p:cNvSpPr txBox="1"/>
          <p:nvPr/>
        </p:nvSpPr>
        <p:spPr>
          <a:xfrm>
            <a:off x="430995" y="4444131"/>
            <a:ext cx="5218894" cy="643991"/>
          </a:xfrm>
          <a:prstGeom prst="rect">
            <a:avLst/>
          </a:prstGeom>
          <a:noFill/>
          <a:ln>
            <a:noFill/>
          </a:ln>
        </p:spPr>
        <p:txBody>
          <a:bodyPr spcFirstLastPara="1" wrap="square" lIns="78190" tIns="78190" rIns="78190" bIns="78190" anchor="t" anchorCtr="0">
            <a:noAutofit/>
          </a:bodyPr>
          <a:lstStyle/>
          <a:p>
            <a:endParaRPr sz="1539"/>
          </a:p>
        </p:txBody>
      </p:sp>
      <p:sp>
        <p:nvSpPr>
          <p:cNvPr id="80" name="Google Shape;80;p14"/>
          <p:cNvSpPr/>
          <p:nvPr/>
        </p:nvSpPr>
        <p:spPr>
          <a:xfrm>
            <a:off x="113888" y="3663894"/>
            <a:ext cx="6036441" cy="455393"/>
          </a:xfrm>
          <a:prstGeom prst="rect">
            <a:avLst/>
          </a:prstGeom>
          <a:solidFill>
            <a:srgbClr val="4FA0C1"/>
          </a:solidFill>
          <a:ln>
            <a:noFill/>
          </a:ln>
        </p:spPr>
        <p:txBody>
          <a:bodyPr spcFirstLastPara="1" wrap="square" lIns="78190" tIns="78190" rIns="78190" bIns="78190" anchor="ctr" anchorCtr="0">
            <a:noAutofit/>
          </a:bodyPr>
          <a:lstStyle/>
          <a:p>
            <a:endParaRPr sz="1539" dirty="0"/>
          </a:p>
        </p:txBody>
      </p:sp>
      <p:sp>
        <p:nvSpPr>
          <p:cNvPr id="81" name="Google Shape;81;p14"/>
          <p:cNvSpPr txBox="1"/>
          <p:nvPr/>
        </p:nvSpPr>
        <p:spPr>
          <a:xfrm>
            <a:off x="44160" y="3740055"/>
            <a:ext cx="5823984" cy="342172"/>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1539" b="1" dirty="0">
                <a:solidFill>
                  <a:schemeClr val="lt1"/>
                </a:solidFill>
                <a:latin typeface="Prompt"/>
                <a:ea typeface="Prompt"/>
                <a:cs typeface="Prompt"/>
                <a:sym typeface="Prompt"/>
              </a:rPr>
              <a:t>ACTIVITY 1: </a:t>
            </a:r>
            <a:r>
              <a:rPr lang="en-GB" sz="1539" b="1" dirty="0">
                <a:solidFill>
                  <a:schemeClr val="lt1"/>
                </a:solidFill>
                <a:latin typeface="Prompt"/>
                <a:ea typeface="Prompt"/>
                <a:cs typeface="Prompt"/>
                <a:sym typeface="Prompt"/>
              </a:rPr>
              <a:t>Starter- introduced by the teacher [ 15 minutes]  </a:t>
            </a:r>
            <a:endParaRPr sz="1539" b="1" dirty="0">
              <a:solidFill>
                <a:schemeClr val="lt1"/>
              </a:solidFill>
              <a:latin typeface="Prompt"/>
              <a:ea typeface="Prompt"/>
              <a:cs typeface="Prompt"/>
              <a:sym typeface="Prompt"/>
            </a:endParaRPr>
          </a:p>
          <a:p>
            <a:pPr>
              <a:buClr>
                <a:srgbClr val="000000"/>
              </a:buClr>
              <a:buSzPts val="1400"/>
            </a:pPr>
            <a:endParaRPr sz="1197" b="1" dirty="0">
              <a:solidFill>
                <a:srgbClr val="3174BA"/>
              </a:solidFill>
              <a:latin typeface="Prompt"/>
              <a:ea typeface="Prompt"/>
              <a:cs typeface="Prompt"/>
              <a:sym typeface="Prompt"/>
            </a:endParaRPr>
          </a:p>
        </p:txBody>
      </p:sp>
      <p:sp>
        <p:nvSpPr>
          <p:cNvPr id="82" name="Google Shape;82;p14"/>
          <p:cNvSpPr txBox="1"/>
          <p:nvPr/>
        </p:nvSpPr>
        <p:spPr>
          <a:xfrm>
            <a:off x="100302" y="5747470"/>
            <a:ext cx="5119770" cy="643991"/>
          </a:xfrm>
          <a:prstGeom prst="rect">
            <a:avLst/>
          </a:prstGeom>
          <a:noFill/>
          <a:ln>
            <a:noFill/>
          </a:ln>
        </p:spPr>
        <p:txBody>
          <a:bodyPr spcFirstLastPara="1" wrap="square" lIns="78190" tIns="78190" rIns="78190" bIns="78190" anchor="t" anchorCtr="0">
            <a:noAutofit/>
          </a:bodyPr>
          <a:lstStyle/>
          <a:p>
            <a:pPr marL="171450" indent="-171450">
              <a:buFont typeface="Arial" panose="020B0604020202020204" pitchFamily="34" charset="0"/>
              <a:buChar char="•"/>
            </a:pPr>
            <a:r>
              <a:rPr lang="en-GB" sz="1200" dirty="0">
                <a:latin typeface="Raleway ExtraBold"/>
              </a:rPr>
              <a:t>Let’s Look at the lifestyles of the young people in the following two clips.</a:t>
            </a:r>
          </a:p>
          <a:p>
            <a:pPr marL="171450" indent="-171450">
              <a:buFont typeface="Arial" panose="020B0604020202020204" pitchFamily="34" charset="0"/>
              <a:buChar char="•"/>
            </a:pPr>
            <a:r>
              <a:rPr lang="en-GB" sz="1200" dirty="0">
                <a:latin typeface="Raleway ExtraBold"/>
              </a:rPr>
              <a:t>What are the similarities and differences between their lifestyles?</a:t>
            </a:r>
          </a:p>
        </p:txBody>
      </p:sp>
      <p:sp>
        <p:nvSpPr>
          <p:cNvPr id="83" name="Google Shape;83;p14"/>
          <p:cNvSpPr/>
          <p:nvPr/>
        </p:nvSpPr>
        <p:spPr>
          <a:xfrm>
            <a:off x="69166" y="5040074"/>
            <a:ext cx="5580723" cy="627660"/>
          </a:xfrm>
          <a:prstGeom prst="rect">
            <a:avLst/>
          </a:prstGeom>
          <a:solidFill>
            <a:srgbClr val="4FA0C1"/>
          </a:solidFill>
          <a:ln>
            <a:noFill/>
          </a:ln>
        </p:spPr>
        <p:txBody>
          <a:bodyPr spcFirstLastPara="1" wrap="square" lIns="78190" tIns="78190" rIns="78190" bIns="78190" anchor="ctr" anchorCtr="0">
            <a:noAutofit/>
          </a:bodyPr>
          <a:lstStyle/>
          <a:p>
            <a:endParaRPr sz="1539"/>
          </a:p>
        </p:txBody>
      </p:sp>
      <p:sp>
        <p:nvSpPr>
          <p:cNvPr id="84" name="Google Shape;84;p14"/>
          <p:cNvSpPr txBox="1"/>
          <p:nvPr/>
        </p:nvSpPr>
        <p:spPr>
          <a:xfrm>
            <a:off x="40649" y="4989020"/>
            <a:ext cx="5686293" cy="619111"/>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1539" b="1" dirty="0">
                <a:solidFill>
                  <a:schemeClr val="lt1"/>
                </a:solidFill>
                <a:latin typeface="Prompt"/>
                <a:ea typeface="Prompt"/>
                <a:cs typeface="Prompt"/>
                <a:sym typeface="Prompt"/>
              </a:rPr>
              <a:t>ACTIVITY 2</a:t>
            </a:r>
            <a:endParaRPr sz="1539" b="1" dirty="0">
              <a:solidFill>
                <a:schemeClr val="lt1"/>
              </a:solidFill>
              <a:latin typeface="Prompt"/>
              <a:ea typeface="Prompt"/>
              <a:cs typeface="Prompt"/>
              <a:sym typeface="Prompt"/>
            </a:endParaRPr>
          </a:p>
          <a:p>
            <a:pPr>
              <a:buClr>
                <a:srgbClr val="000000"/>
              </a:buClr>
              <a:buSzPts val="1400"/>
            </a:pPr>
            <a:endParaRPr sz="1197" b="1" dirty="0">
              <a:solidFill>
                <a:srgbClr val="3174BA"/>
              </a:solidFill>
              <a:latin typeface="Prompt"/>
              <a:ea typeface="Prompt"/>
              <a:cs typeface="Prompt"/>
              <a:sym typeface="Prompt"/>
            </a:endParaRPr>
          </a:p>
        </p:txBody>
      </p:sp>
      <p:sp>
        <p:nvSpPr>
          <p:cNvPr id="85" name="Google Shape;85;p14"/>
          <p:cNvSpPr txBox="1"/>
          <p:nvPr/>
        </p:nvSpPr>
        <p:spPr>
          <a:xfrm>
            <a:off x="113190" y="4088287"/>
            <a:ext cx="5926984" cy="816251"/>
          </a:xfrm>
          <a:prstGeom prst="rect">
            <a:avLst/>
          </a:prstGeom>
          <a:noFill/>
          <a:ln>
            <a:noFill/>
          </a:ln>
        </p:spPr>
        <p:txBody>
          <a:bodyPr spcFirstLastPara="1" wrap="square" lIns="78190" tIns="78190" rIns="78190" bIns="78190" anchor="t" anchorCtr="0">
            <a:noAutofit/>
          </a:bodyPr>
          <a:lstStyle/>
          <a:p>
            <a:pPr marL="171450" indent="-171450">
              <a:buClr>
                <a:srgbClr val="000000"/>
              </a:buClr>
              <a:buSzPts val="1100"/>
              <a:buFont typeface="Arial" panose="020B0604020202020204" pitchFamily="34" charset="0"/>
              <a:buChar char="•"/>
            </a:pPr>
            <a:r>
              <a:rPr lang="en-GB" sz="1200" b="1" dirty="0">
                <a:solidFill>
                  <a:srgbClr val="595959"/>
                </a:solidFill>
                <a:latin typeface="Raleway" panose="020B0604020202020204" charset="0"/>
              </a:rPr>
              <a:t>I couldn’t live without </a:t>
            </a:r>
            <a:r>
              <a:rPr lang="en-GB" sz="1200" dirty="0">
                <a:solidFill>
                  <a:srgbClr val="595959"/>
                </a:solidFill>
                <a:latin typeface="Raleway" panose="020B0604020202020204" charset="0"/>
              </a:rPr>
              <a:t>- My 9 Most Important items.</a:t>
            </a:r>
          </a:p>
          <a:p>
            <a:pPr marL="171450" indent="-171450">
              <a:buSzPts val="1100"/>
              <a:buFont typeface="Arial" panose="020B0604020202020204" pitchFamily="34" charset="0"/>
              <a:buChar char="•"/>
            </a:pPr>
            <a:r>
              <a:rPr lang="en-GB" sz="1200" b="1" dirty="0">
                <a:solidFill>
                  <a:srgbClr val="595959"/>
                </a:solidFill>
                <a:latin typeface="Raleway" panose="020B0604020202020204" charset="0"/>
              </a:rPr>
              <a:t> Rank Ordering My 9</a:t>
            </a:r>
          </a:p>
          <a:p>
            <a:pPr marL="171450" indent="-171450">
              <a:buSzPts val="1100"/>
              <a:buFont typeface="Arial" panose="020B0604020202020204" pitchFamily="34" charset="0"/>
              <a:buChar char="•"/>
            </a:pPr>
            <a:r>
              <a:rPr lang="en-GB" sz="1200" b="1" dirty="0">
                <a:solidFill>
                  <a:srgbClr val="595959"/>
                </a:solidFill>
                <a:latin typeface="Raleway" panose="020B0604020202020204" charset="0"/>
              </a:rPr>
              <a:t>What 9 things does the street child need?</a:t>
            </a:r>
          </a:p>
          <a:p>
            <a:pPr>
              <a:buSzPts val="1100"/>
            </a:pPr>
            <a:r>
              <a:rPr lang="en-GB" sz="1200" i="1" dirty="0">
                <a:solidFill>
                  <a:srgbClr val="595959"/>
                </a:solidFill>
                <a:latin typeface="Raleway" panose="020B0604020202020204" charset="0"/>
              </a:rPr>
              <a:t>Pupils discuss their ideas in pairs or small groups</a:t>
            </a:r>
          </a:p>
          <a:p>
            <a:pPr>
              <a:buClr>
                <a:srgbClr val="000000"/>
              </a:buClr>
              <a:buSzPts val="1100"/>
            </a:pPr>
            <a:endParaRPr lang="en-GB" sz="1200" i="1" dirty="0">
              <a:latin typeface="Raleway ExtraBold"/>
            </a:endParaRPr>
          </a:p>
          <a:p>
            <a:pPr>
              <a:buClr>
                <a:srgbClr val="000000"/>
              </a:buClr>
              <a:buSzPts val="1100"/>
            </a:pPr>
            <a:endParaRPr lang="it" sz="1539" dirty="0">
              <a:solidFill>
                <a:srgbClr val="4FA0C1"/>
              </a:solidFill>
              <a:latin typeface="Raleway ExtraBold" panose="020B0604020202020204" charset="0"/>
              <a:ea typeface="Calibri"/>
              <a:cs typeface="Prompt"/>
              <a:sym typeface="Prompt"/>
            </a:endParaRPr>
          </a:p>
          <a:p>
            <a:pPr>
              <a:buClr>
                <a:srgbClr val="000000"/>
              </a:buClr>
              <a:buSzPts val="1100"/>
            </a:pPr>
            <a:r>
              <a:rPr lang="en-GB" sz="1200" dirty="0">
                <a:solidFill>
                  <a:schemeClr val="bg1"/>
                </a:solidFill>
                <a:latin typeface="Raleway ExtraBold" panose="020B0604020202020204" charset="0"/>
                <a:ea typeface="Calibri"/>
                <a:cs typeface="Times New Roman"/>
              </a:rPr>
              <a:t>Teacher shows clips and leads discussion using the worksheet on slide 13 [additional clips on slide 14] Clip 2 just use 3 minutes                                    </a:t>
            </a:r>
            <a:r>
              <a:rPr lang="en-GB" sz="1200" b="1" dirty="0">
                <a:solidFill>
                  <a:schemeClr val="bg1"/>
                </a:solidFill>
                <a:latin typeface="Raleway ExtraBold"/>
                <a:ea typeface="Calibri"/>
                <a:cs typeface="Times New Roman"/>
              </a:rPr>
              <a:t>[15 minutes] </a:t>
            </a:r>
          </a:p>
        </p:txBody>
      </p:sp>
      <p:sp>
        <p:nvSpPr>
          <p:cNvPr id="86" name="Google Shape;86;p14"/>
          <p:cNvSpPr txBox="1"/>
          <p:nvPr/>
        </p:nvSpPr>
        <p:spPr>
          <a:xfrm>
            <a:off x="6260205" y="3073790"/>
            <a:ext cx="2407654" cy="3106038"/>
          </a:xfrm>
          <a:prstGeom prst="rect">
            <a:avLst/>
          </a:prstGeom>
          <a:noFill/>
          <a:ln>
            <a:noFill/>
          </a:ln>
        </p:spPr>
        <p:txBody>
          <a:bodyPr spcFirstLastPara="1" wrap="square" lIns="78190" tIns="78190" rIns="78190" bIns="78190" anchor="t" anchorCtr="0">
            <a:noAutofit/>
          </a:bodyPr>
          <a:lstStyle/>
          <a:p>
            <a:pPr algn="r"/>
            <a:endParaRPr sz="1539"/>
          </a:p>
        </p:txBody>
      </p:sp>
      <p:sp>
        <p:nvSpPr>
          <p:cNvPr id="87" name="Google Shape;87;p14"/>
          <p:cNvSpPr txBox="1"/>
          <p:nvPr/>
        </p:nvSpPr>
        <p:spPr>
          <a:xfrm>
            <a:off x="1183124" y="1477057"/>
            <a:ext cx="4202544" cy="1200889"/>
          </a:xfrm>
          <a:prstGeom prst="rect">
            <a:avLst/>
          </a:prstGeom>
          <a:noFill/>
          <a:ln>
            <a:noFill/>
          </a:ln>
        </p:spPr>
        <p:txBody>
          <a:bodyPr spcFirstLastPara="1" wrap="square" lIns="78190" tIns="78190" rIns="78190" bIns="78190" anchor="t" anchorCtr="0">
            <a:noAutofit/>
          </a:bodyPr>
          <a:lstStyle/>
          <a:p>
            <a:r>
              <a:rPr lang="en-GB" sz="1100" dirty="0">
                <a:latin typeface="Raleway ExtraBold"/>
                <a:cs typeface="Arial" pitchFamily="34" charset="0"/>
              </a:rPr>
              <a:t>Students will be able to:</a:t>
            </a:r>
          </a:p>
          <a:p>
            <a:pPr marL="285750" indent="-285750">
              <a:buFont typeface="Arial" panose="020B0604020202020204" pitchFamily="34" charset="0"/>
              <a:buChar char="•"/>
            </a:pPr>
            <a:r>
              <a:rPr lang="en-GB" sz="1100" dirty="0">
                <a:latin typeface="Raleway ExtraBold"/>
                <a:cs typeface="Arial" pitchFamily="34" charset="0"/>
              </a:rPr>
              <a:t>Describe  the advantages and disadvantages of being rich and poor.  </a:t>
            </a:r>
          </a:p>
          <a:p>
            <a:pPr marL="285750" indent="-285750">
              <a:buFont typeface="Arial" panose="020B0604020202020204" pitchFamily="34" charset="0"/>
              <a:buChar char="•"/>
            </a:pPr>
            <a:r>
              <a:rPr lang="en-GB" sz="1100" dirty="0">
                <a:latin typeface="Raleway ExtraBold"/>
                <a:cs typeface="Arial" pitchFamily="34" charset="0"/>
              </a:rPr>
              <a:t>Develop opinions on whether the gap between rich and poor people in the world is fair</a:t>
            </a:r>
          </a:p>
          <a:p>
            <a:pPr marL="285750" indent="-285750">
              <a:buFont typeface="Arial" panose="020B0604020202020204" pitchFamily="34" charset="0"/>
              <a:buChar char="•"/>
            </a:pPr>
            <a:r>
              <a:rPr lang="en-GB" sz="1100" dirty="0">
                <a:latin typeface="Raleway ExtraBold"/>
                <a:cs typeface="Arial" pitchFamily="34" charset="0"/>
              </a:rPr>
              <a:t>Explain  why some people are rich and why some people are poor.</a:t>
            </a:r>
          </a:p>
        </p:txBody>
      </p:sp>
      <p:sp>
        <p:nvSpPr>
          <p:cNvPr id="88" name="Google Shape;88;p14"/>
          <p:cNvSpPr/>
          <p:nvPr/>
        </p:nvSpPr>
        <p:spPr>
          <a:xfrm rot="10800000" flipH="1">
            <a:off x="366746" y="1065758"/>
            <a:ext cx="5559619" cy="43873"/>
          </a:xfrm>
          <a:prstGeom prst="rect">
            <a:avLst/>
          </a:prstGeom>
          <a:solidFill>
            <a:srgbClr val="4FA0C1"/>
          </a:solidFill>
          <a:ln>
            <a:noFill/>
          </a:ln>
        </p:spPr>
        <p:txBody>
          <a:bodyPr spcFirstLastPara="1" wrap="square" lIns="78190" tIns="78190" rIns="78190" bIns="78190" anchor="ctr" anchorCtr="0">
            <a:noAutofit/>
          </a:bodyPr>
          <a:lstStyle/>
          <a:p>
            <a:endParaRPr sz="1539"/>
          </a:p>
        </p:txBody>
      </p:sp>
      <p:sp>
        <p:nvSpPr>
          <p:cNvPr id="89" name="Google Shape;89;p14"/>
          <p:cNvSpPr/>
          <p:nvPr/>
        </p:nvSpPr>
        <p:spPr>
          <a:xfrm rot="10800000" flipH="1">
            <a:off x="366746" y="2760148"/>
            <a:ext cx="5559619" cy="43873"/>
          </a:xfrm>
          <a:prstGeom prst="rect">
            <a:avLst/>
          </a:prstGeom>
          <a:solidFill>
            <a:srgbClr val="4FA0C1"/>
          </a:solidFill>
          <a:ln>
            <a:noFill/>
          </a:ln>
        </p:spPr>
        <p:txBody>
          <a:bodyPr spcFirstLastPara="1" wrap="square" lIns="78190" tIns="78190" rIns="78190" bIns="78190" anchor="ctr" anchorCtr="0">
            <a:noAutofit/>
          </a:bodyPr>
          <a:lstStyle/>
          <a:p>
            <a:endParaRPr sz="1539"/>
          </a:p>
        </p:txBody>
      </p:sp>
      <p:sp>
        <p:nvSpPr>
          <p:cNvPr id="90" name="Google Shape;90;p14"/>
          <p:cNvSpPr txBox="1"/>
          <p:nvPr/>
        </p:nvSpPr>
        <p:spPr>
          <a:xfrm>
            <a:off x="4771008" y="514460"/>
            <a:ext cx="1379321" cy="446945"/>
          </a:xfrm>
          <a:prstGeom prst="rect">
            <a:avLst/>
          </a:prstGeom>
          <a:noFill/>
          <a:ln>
            <a:noFill/>
          </a:ln>
        </p:spPr>
        <p:txBody>
          <a:bodyPr spcFirstLastPara="1" wrap="square" lIns="78190" tIns="78190" rIns="78190" bIns="78190" anchor="t" anchorCtr="0">
            <a:noAutofit/>
          </a:bodyPr>
          <a:lstStyle/>
          <a:p>
            <a:r>
              <a:rPr lang="it" sz="1881" b="1" dirty="0">
                <a:solidFill>
                  <a:srgbClr val="595959"/>
                </a:solidFill>
                <a:latin typeface="Prompt"/>
                <a:ea typeface="Prompt"/>
                <a:cs typeface="Prompt"/>
                <a:sym typeface="Prompt"/>
              </a:rPr>
              <a:t>Lesson 1</a:t>
            </a:r>
            <a:endParaRPr sz="1881" b="1" dirty="0">
              <a:solidFill>
                <a:srgbClr val="595959"/>
              </a:solidFill>
              <a:latin typeface="Prompt"/>
              <a:ea typeface="Prompt"/>
              <a:cs typeface="Prompt"/>
              <a:sym typeface="Prompt"/>
            </a:endParaRPr>
          </a:p>
        </p:txBody>
      </p:sp>
      <p:sp>
        <p:nvSpPr>
          <p:cNvPr id="91" name="Google Shape;91;p14"/>
          <p:cNvSpPr txBox="1"/>
          <p:nvPr/>
        </p:nvSpPr>
        <p:spPr>
          <a:xfrm>
            <a:off x="7077338" y="1190266"/>
            <a:ext cx="1606899" cy="549573"/>
          </a:xfrm>
          <a:prstGeom prst="rect">
            <a:avLst/>
          </a:prstGeom>
          <a:noFill/>
          <a:ln>
            <a:noFill/>
          </a:ln>
        </p:spPr>
        <p:txBody>
          <a:bodyPr spcFirstLastPara="1" wrap="square" lIns="78190" tIns="78190" rIns="78190" bIns="78190" anchor="t" anchorCtr="0">
            <a:noAutofit/>
          </a:bodyPr>
          <a:lstStyle/>
          <a:p>
            <a:pPr algn="r">
              <a:buClr>
                <a:srgbClr val="000000"/>
              </a:buClr>
              <a:buSzPts val="1100"/>
            </a:pPr>
            <a:r>
              <a:rPr lang="it" sz="1539" b="1" i="1">
                <a:solidFill>
                  <a:srgbClr val="4FA0C1"/>
                </a:solidFill>
                <a:latin typeface="Prompt"/>
                <a:ea typeface="Prompt"/>
                <a:cs typeface="Prompt"/>
                <a:sym typeface="Prompt"/>
              </a:rPr>
              <a:t>FROM THE SAT</a:t>
            </a:r>
            <a:endParaRPr sz="1539" b="1" i="1">
              <a:solidFill>
                <a:srgbClr val="4FA0C1"/>
              </a:solidFill>
              <a:latin typeface="Prompt"/>
              <a:ea typeface="Prompt"/>
              <a:cs typeface="Prompt"/>
              <a:sym typeface="Prompt"/>
            </a:endParaRPr>
          </a:p>
          <a:p>
            <a:pPr>
              <a:buClr>
                <a:srgbClr val="000000"/>
              </a:buClr>
              <a:buSzPts val="1400"/>
            </a:pPr>
            <a:endParaRPr sz="941" b="1">
              <a:solidFill>
                <a:srgbClr val="3174BA"/>
              </a:solidFill>
              <a:latin typeface="Prompt"/>
              <a:ea typeface="Prompt"/>
              <a:cs typeface="Prompt"/>
              <a:sym typeface="Prompt"/>
            </a:endParaRPr>
          </a:p>
        </p:txBody>
      </p:sp>
      <p:sp>
        <p:nvSpPr>
          <p:cNvPr id="92" name="Google Shape;92;p14"/>
          <p:cNvSpPr txBox="1"/>
          <p:nvPr/>
        </p:nvSpPr>
        <p:spPr>
          <a:xfrm>
            <a:off x="6693763" y="1679232"/>
            <a:ext cx="2086474" cy="4100487"/>
          </a:xfrm>
          <a:prstGeom prst="rect">
            <a:avLst/>
          </a:prstGeom>
          <a:noFill/>
          <a:ln>
            <a:noFill/>
          </a:ln>
        </p:spPr>
        <p:txBody>
          <a:bodyPr spcFirstLastPara="1" wrap="square" lIns="78190" tIns="78190" rIns="78190" bIns="78190" anchor="t" anchorCtr="0">
            <a:noAutofit/>
          </a:bodyPr>
          <a:lstStyle/>
          <a:p>
            <a:pPr algn="r">
              <a:buClr>
                <a:srgbClr val="000000"/>
              </a:buClr>
              <a:buSzPts val="1100"/>
            </a:pPr>
            <a:r>
              <a:rPr lang="it" sz="941" b="1" i="1" dirty="0">
                <a:solidFill>
                  <a:srgbClr val="4FA0C1"/>
                </a:solidFill>
                <a:latin typeface="Prompt"/>
                <a:ea typeface="Prompt"/>
                <a:cs typeface="Prompt"/>
                <a:sym typeface="Prompt"/>
              </a:rPr>
              <a:t>BIG IDEA</a:t>
            </a:r>
            <a:endParaRPr sz="941" b="1" i="1" dirty="0">
              <a:solidFill>
                <a:srgbClr val="4FA0C1"/>
              </a:solidFill>
              <a:latin typeface="Prompt"/>
              <a:ea typeface="Prompt"/>
              <a:cs typeface="Prompt"/>
              <a:sym typeface="Prompt"/>
            </a:endParaRPr>
          </a:p>
          <a:p>
            <a:pPr algn="r">
              <a:buClr>
                <a:srgbClr val="000000"/>
              </a:buClr>
              <a:buSzPts val="1100"/>
            </a:pPr>
            <a:r>
              <a:rPr lang="it" sz="1050" b="1" i="1" dirty="0">
                <a:solidFill>
                  <a:srgbClr val="4FA0C1"/>
                </a:solidFill>
                <a:latin typeface="Prompt"/>
                <a:ea typeface="Prompt"/>
                <a:cs typeface="Prompt"/>
                <a:sym typeface="Prompt"/>
              </a:rPr>
              <a:t>WHAT IS IT</a:t>
            </a:r>
            <a:endParaRPr sz="1050" b="1" i="1" dirty="0">
              <a:solidFill>
                <a:srgbClr val="4FA0C1"/>
              </a:solidFill>
              <a:latin typeface="Prompt"/>
              <a:ea typeface="Prompt"/>
              <a:cs typeface="Prompt"/>
              <a:sym typeface="Prompt"/>
            </a:endParaRPr>
          </a:p>
          <a:p>
            <a:r>
              <a:rPr lang="en-GB" sz="1050" b="1" dirty="0">
                <a:latin typeface="Raleway"/>
              </a:rPr>
              <a:t>Big Idea The Problem of Inequality</a:t>
            </a:r>
          </a:p>
          <a:p>
            <a:endParaRPr lang="en-GB" sz="1050" dirty="0">
              <a:latin typeface="Raleway"/>
            </a:endParaRPr>
          </a:p>
          <a:p>
            <a:r>
              <a:rPr lang="en-GB" sz="1050" dirty="0">
                <a:latin typeface="Raleway"/>
              </a:rPr>
              <a:t> Inequality is the state of not being equal, for example in terms of income or wealth. People with higher income will usually have better access to services and opportunities. They also have a lower chance of their basic human rights being violated. Whether an individual is born into a wealthy family or wealthy society is a matter of chance. </a:t>
            </a:r>
          </a:p>
          <a:p>
            <a:endParaRPr lang="en-GB" sz="1050" dirty="0">
              <a:latin typeface="Raleway"/>
            </a:endParaRPr>
          </a:p>
          <a:p>
            <a:r>
              <a:rPr lang="en-GB" sz="1050" dirty="0">
                <a:latin typeface="Raleway"/>
              </a:rPr>
              <a:t>Extreme inequality. Globally there are a tiny number of super-rich people. </a:t>
            </a:r>
            <a:r>
              <a:rPr lang="en-GB" sz="1050" i="1" dirty="0">
                <a:latin typeface="Raleway"/>
              </a:rPr>
              <a:t>“82% of the wealth created last year went to the richest one percent of the global population, while the 3.7 billion people who make up the poorest half of humanity got nothing”.</a:t>
            </a:r>
            <a:r>
              <a:rPr lang="en-GB" sz="1050" dirty="0">
                <a:latin typeface="Raleway"/>
              </a:rPr>
              <a:t> (Oxfam 2018)</a:t>
            </a:r>
          </a:p>
          <a:p>
            <a:pPr>
              <a:buClr>
                <a:srgbClr val="000000"/>
              </a:buClr>
              <a:buSzPts val="1400"/>
            </a:pPr>
            <a:endParaRPr sz="1539" b="1" dirty="0">
              <a:solidFill>
                <a:srgbClr val="4FA0C1"/>
              </a:solidFill>
              <a:latin typeface="Prompt"/>
              <a:ea typeface="Prompt"/>
              <a:cs typeface="Prompt"/>
              <a:sym typeface="Prompt"/>
            </a:endParaRPr>
          </a:p>
        </p:txBody>
      </p:sp>
      <p:sp>
        <p:nvSpPr>
          <p:cNvPr id="95" name="Google Shape;95;p14"/>
          <p:cNvSpPr txBox="1"/>
          <p:nvPr/>
        </p:nvSpPr>
        <p:spPr>
          <a:xfrm>
            <a:off x="311583" y="445186"/>
            <a:ext cx="3718215"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it" sz="1197" b="1" dirty="0">
                <a:solidFill>
                  <a:srgbClr val="4FA0C1"/>
                </a:solidFill>
                <a:ea typeface="Prompt"/>
                <a:cs typeface="Prompt"/>
                <a:sym typeface="Prompt"/>
              </a:rPr>
              <a:t>// </a:t>
            </a:r>
            <a:r>
              <a:rPr lang="it" sz="1539" b="1" dirty="0">
                <a:solidFill>
                  <a:srgbClr val="4FA0C1"/>
                </a:solidFill>
                <a:ea typeface="Prompt"/>
                <a:cs typeface="Prompt"/>
                <a:sym typeface="Prompt"/>
              </a:rPr>
              <a:t>INTERNATIONAL INEQUALITIES</a:t>
            </a:r>
            <a:r>
              <a:rPr lang="it" sz="1197" b="1" dirty="0">
                <a:solidFill>
                  <a:srgbClr val="4FA0C1"/>
                </a:solidFill>
                <a:ea typeface="Prompt"/>
                <a:cs typeface="Prompt"/>
                <a:sym typeface="Prompt"/>
              </a:rPr>
              <a:t> //</a:t>
            </a:r>
            <a:endParaRPr sz="1197" dirty="0">
              <a:solidFill>
                <a:srgbClr val="4FA0C1"/>
              </a:solidFill>
              <a:ea typeface="Arial"/>
              <a:cs typeface="Arial"/>
              <a:sym typeface="Arial"/>
            </a:endParaRPr>
          </a:p>
          <a:p>
            <a:pPr>
              <a:buClr>
                <a:srgbClr val="000000"/>
              </a:buClr>
              <a:buSzPts val="1100"/>
            </a:pPr>
            <a:r>
              <a:rPr lang="it" sz="1539" b="1" dirty="0">
                <a:solidFill>
                  <a:srgbClr val="4FA0C1"/>
                </a:solidFill>
                <a:ea typeface="Prompt"/>
                <a:cs typeface="Prompt"/>
                <a:sym typeface="Prompt"/>
              </a:rPr>
              <a:t>Teaching Learning Unit </a:t>
            </a:r>
            <a:r>
              <a:rPr lang="en-GB" sz="1539" b="1" dirty="0">
                <a:solidFill>
                  <a:srgbClr val="4FA0C1"/>
                </a:solidFill>
                <a:ea typeface="Prompt"/>
                <a:cs typeface="Prompt"/>
                <a:sym typeface="Prompt"/>
              </a:rPr>
              <a:t>Lesson 1 </a:t>
            </a:r>
            <a:endParaRPr sz="1197" dirty="0">
              <a:solidFill>
                <a:srgbClr val="4FA0C1"/>
              </a:solidFill>
              <a:ea typeface="Arial"/>
              <a:cs typeface="Arial"/>
              <a:sym typeface="Arial"/>
            </a:endParaRPr>
          </a:p>
        </p:txBody>
      </p:sp>
      <p:sp>
        <p:nvSpPr>
          <p:cNvPr id="100" name="Google Shape;100;p14"/>
          <p:cNvSpPr/>
          <p:nvPr/>
        </p:nvSpPr>
        <p:spPr>
          <a:xfrm>
            <a:off x="6544613" y="1176475"/>
            <a:ext cx="2407654" cy="5106003"/>
          </a:xfrm>
          <a:prstGeom prst="rect">
            <a:avLst/>
          </a:prstGeom>
          <a:noFill/>
          <a:ln w="76200" cap="flat" cmpd="sng">
            <a:solidFill>
              <a:srgbClr val="CC0000"/>
            </a:solidFill>
            <a:prstDash val="solid"/>
            <a:round/>
            <a:headEnd type="none" w="sm" len="sm"/>
            <a:tailEnd type="none" w="sm" len="sm"/>
          </a:ln>
        </p:spPr>
        <p:txBody>
          <a:bodyPr spcFirstLastPara="1" wrap="square" lIns="78190" tIns="78190" rIns="78190" bIns="78190" anchor="ctr" anchorCtr="0">
            <a:noAutofit/>
          </a:bodyPr>
          <a:lstStyle/>
          <a:p>
            <a:endParaRPr sz="1539"/>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graphicFrame>
        <p:nvGraphicFramePr>
          <p:cNvPr id="7" name="Table 6">
            <a:extLst>
              <a:ext uri="{FF2B5EF4-FFF2-40B4-BE49-F238E27FC236}">
                <a16:creationId xmlns:a16="http://schemas.microsoft.com/office/drawing/2014/main" id="{0BF9AE0D-A19C-4736-9035-FF793B065BA2}"/>
              </a:ext>
            </a:extLst>
          </p:cNvPr>
          <p:cNvGraphicFramePr>
            <a:graphicFrameLocks noGrp="1"/>
          </p:cNvGraphicFramePr>
          <p:nvPr>
            <p:extLst>
              <p:ext uri="{D42A27DB-BD31-4B8C-83A1-F6EECF244321}">
                <p14:modId xmlns:p14="http://schemas.microsoft.com/office/powerpoint/2010/main" val="629392579"/>
              </p:ext>
            </p:extLst>
          </p:nvPr>
        </p:nvGraphicFramePr>
        <p:xfrm>
          <a:off x="374769" y="1686731"/>
          <a:ext cx="8496944" cy="536956"/>
        </p:xfrm>
        <a:graphic>
          <a:graphicData uri="http://schemas.openxmlformats.org/drawingml/2006/table">
            <a:tbl>
              <a:tblPr firstRow="1" firstCol="1" bandRow="1">
                <a:tableStyleId>{5C22544A-7EE6-4342-B048-85BDC9FD1C3A}</a:tableStyleId>
              </a:tblPr>
              <a:tblGrid>
                <a:gridCol w="1669251">
                  <a:extLst>
                    <a:ext uri="{9D8B030D-6E8A-4147-A177-3AD203B41FA5}">
                      <a16:colId xmlns:a16="http://schemas.microsoft.com/office/drawing/2014/main" val="20000"/>
                    </a:ext>
                  </a:extLst>
                </a:gridCol>
                <a:gridCol w="6827693">
                  <a:extLst>
                    <a:ext uri="{9D8B030D-6E8A-4147-A177-3AD203B41FA5}">
                      <a16:colId xmlns:a16="http://schemas.microsoft.com/office/drawing/2014/main" val="20001"/>
                    </a:ext>
                  </a:extLst>
                </a:gridCol>
              </a:tblGrid>
              <a:tr h="0">
                <a:tc>
                  <a:txBody>
                    <a:bodyPr/>
                    <a:lstStyle/>
                    <a:p>
                      <a:pPr algn="ctr">
                        <a:lnSpc>
                          <a:spcPct val="115000"/>
                        </a:lnSpc>
                        <a:spcAft>
                          <a:spcPts val="0"/>
                        </a:spcAft>
                      </a:pPr>
                      <a:r>
                        <a:rPr lang="en-GB" sz="1600" b="1" dirty="0">
                          <a:solidFill>
                            <a:schemeClr val="tx1"/>
                          </a:solidFill>
                          <a:effectLst/>
                          <a:latin typeface="Raleway"/>
                        </a:rPr>
                        <a:t>Cycle of deprivation</a:t>
                      </a:r>
                      <a:endParaRPr lang="en-GB" sz="1600" b="1" dirty="0">
                        <a:solidFill>
                          <a:schemeClr val="tx1"/>
                        </a:solidFill>
                        <a:effectLst/>
                        <a:latin typeface="Raleway"/>
                        <a:ea typeface="Calibri"/>
                        <a:cs typeface="Times New Roman"/>
                      </a:endParaRPr>
                    </a:p>
                  </a:txBody>
                  <a:tcPr marL="68580" marR="68580" marT="0" marB="0" anchor="ctr">
                    <a:solidFill>
                      <a:schemeClr val="bg1">
                        <a:lumMod val="95000"/>
                      </a:schemeClr>
                    </a:solidFill>
                  </a:tcPr>
                </a:tc>
                <a:tc>
                  <a:txBody>
                    <a:bodyPr/>
                    <a:lstStyle/>
                    <a:p>
                      <a:pPr algn="l">
                        <a:lnSpc>
                          <a:spcPct val="115000"/>
                        </a:lnSpc>
                        <a:spcAft>
                          <a:spcPts val="0"/>
                        </a:spcAft>
                      </a:pPr>
                      <a:r>
                        <a:rPr lang="en-GB" sz="1600" dirty="0">
                          <a:solidFill>
                            <a:schemeClr val="tx1"/>
                          </a:solidFill>
                          <a:effectLst/>
                          <a:latin typeface="Raleway"/>
                        </a:rPr>
                        <a:t>A social process which may lead the children of poor parents to suffer poverty when adults.</a:t>
                      </a:r>
                      <a:endParaRPr lang="en-GB" sz="1600" dirty="0">
                        <a:solidFill>
                          <a:schemeClr val="tx1"/>
                        </a:solidFill>
                        <a:effectLst/>
                        <a:latin typeface="Raleway"/>
                        <a:ea typeface="Calibri"/>
                        <a:cs typeface="Times New Roman"/>
                      </a:endParaRPr>
                    </a:p>
                  </a:txBody>
                  <a:tcPr marL="68580" marR="68580" marT="0" marB="0" anchor="ctr">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8" name="Table 7">
            <a:extLst>
              <a:ext uri="{FF2B5EF4-FFF2-40B4-BE49-F238E27FC236}">
                <a16:creationId xmlns:a16="http://schemas.microsoft.com/office/drawing/2014/main" id="{A781F7A8-3998-4980-A103-2CBD7B34D471}"/>
              </a:ext>
            </a:extLst>
          </p:cNvPr>
          <p:cNvGraphicFramePr>
            <a:graphicFrameLocks noGrp="1"/>
          </p:cNvGraphicFramePr>
          <p:nvPr>
            <p:extLst>
              <p:ext uri="{D42A27DB-BD31-4B8C-83A1-F6EECF244321}">
                <p14:modId xmlns:p14="http://schemas.microsoft.com/office/powerpoint/2010/main" val="681663551"/>
              </p:ext>
            </p:extLst>
          </p:nvPr>
        </p:nvGraphicFramePr>
        <p:xfrm>
          <a:off x="365008" y="2384095"/>
          <a:ext cx="8568952" cy="536956"/>
        </p:xfrm>
        <a:graphic>
          <a:graphicData uri="http://schemas.openxmlformats.org/drawingml/2006/table">
            <a:tbl>
              <a:tblPr firstRow="1" firstCol="1" bandRow="1">
                <a:tableStyleId>{5C22544A-7EE6-4342-B048-85BDC9FD1C3A}</a:tableStyleId>
              </a:tblPr>
              <a:tblGrid>
                <a:gridCol w="1683398">
                  <a:extLst>
                    <a:ext uri="{9D8B030D-6E8A-4147-A177-3AD203B41FA5}">
                      <a16:colId xmlns:a16="http://schemas.microsoft.com/office/drawing/2014/main" val="20000"/>
                    </a:ext>
                  </a:extLst>
                </a:gridCol>
                <a:gridCol w="6885554">
                  <a:extLst>
                    <a:ext uri="{9D8B030D-6E8A-4147-A177-3AD203B41FA5}">
                      <a16:colId xmlns:a16="http://schemas.microsoft.com/office/drawing/2014/main" val="20001"/>
                    </a:ext>
                  </a:extLst>
                </a:gridCol>
              </a:tblGrid>
              <a:tr h="0">
                <a:tc>
                  <a:txBody>
                    <a:bodyPr/>
                    <a:lstStyle/>
                    <a:p>
                      <a:pPr algn="ctr">
                        <a:lnSpc>
                          <a:spcPct val="115000"/>
                        </a:lnSpc>
                        <a:spcAft>
                          <a:spcPts val="0"/>
                        </a:spcAft>
                      </a:pPr>
                      <a:r>
                        <a:rPr lang="en-GB" sz="1600" dirty="0">
                          <a:solidFill>
                            <a:schemeClr val="accent1">
                              <a:lumMod val="50000"/>
                            </a:schemeClr>
                          </a:solidFill>
                          <a:effectLst/>
                          <a:latin typeface="Raleway"/>
                        </a:rPr>
                        <a:t>Income</a:t>
                      </a:r>
                      <a:endParaRPr lang="en-GB" sz="1600" dirty="0">
                        <a:solidFill>
                          <a:schemeClr val="accent1">
                            <a:lumMod val="50000"/>
                          </a:schemeClr>
                        </a:solidFill>
                        <a:effectLst/>
                        <a:latin typeface="Raleway"/>
                        <a:ea typeface="Calibri"/>
                        <a:cs typeface="Times New Roman"/>
                      </a:endParaRPr>
                    </a:p>
                  </a:txBody>
                  <a:tcPr marL="68580" marR="68580" marT="0" marB="0" anchor="ctr">
                    <a:solidFill>
                      <a:schemeClr val="bg1">
                        <a:lumMod val="95000"/>
                      </a:schemeClr>
                    </a:solidFill>
                  </a:tcPr>
                </a:tc>
                <a:tc>
                  <a:txBody>
                    <a:bodyPr/>
                    <a:lstStyle/>
                    <a:p>
                      <a:pPr algn="l">
                        <a:lnSpc>
                          <a:spcPct val="115000"/>
                        </a:lnSpc>
                        <a:spcAft>
                          <a:spcPts val="0"/>
                        </a:spcAft>
                      </a:pPr>
                      <a:r>
                        <a:rPr lang="en-GB" sz="1600" dirty="0">
                          <a:solidFill>
                            <a:schemeClr val="accent1">
                              <a:lumMod val="50000"/>
                            </a:schemeClr>
                          </a:solidFill>
                          <a:effectLst/>
                          <a:latin typeface="Raleway"/>
                        </a:rPr>
                        <a:t>The money received by an individual in a period of time, for example, wages or interest on savings.</a:t>
                      </a:r>
                      <a:endParaRPr lang="en-GB" sz="1600" dirty="0">
                        <a:solidFill>
                          <a:schemeClr val="accent1">
                            <a:lumMod val="50000"/>
                          </a:schemeClr>
                        </a:solidFill>
                        <a:effectLst/>
                        <a:latin typeface="Raleway"/>
                        <a:ea typeface="Calibri"/>
                        <a:cs typeface="Times New Roman"/>
                      </a:endParaRPr>
                    </a:p>
                  </a:txBody>
                  <a:tcPr marL="68580" marR="68580" marT="0" marB="0" anchor="ctr">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9" name="Table 8">
            <a:extLst>
              <a:ext uri="{FF2B5EF4-FFF2-40B4-BE49-F238E27FC236}">
                <a16:creationId xmlns:a16="http://schemas.microsoft.com/office/drawing/2014/main" id="{21C7C0B9-D5A7-44A0-8B05-4D9339F1D940}"/>
              </a:ext>
            </a:extLst>
          </p:cNvPr>
          <p:cNvGraphicFramePr>
            <a:graphicFrameLocks noGrp="1"/>
          </p:cNvGraphicFramePr>
          <p:nvPr>
            <p:extLst>
              <p:ext uri="{D42A27DB-BD31-4B8C-83A1-F6EECF244321}">
                <p14:modId xmlns:p14="http://schemas.microsoft.com/office/powerpoint/2010/main" val="2263045103"/>
              </p:ext>
            </p:extLst>
          </p:nvPr>
        </p:nvGraphicFramePr>
        <p:xfrm>
          <a:off x="359532" y="3068960"/>
          <a:ext cx="8568952" cy="1097788"/>
        </p:xfrm>
        <a:graphic>
          <a:graphicData uri="http://schemas.openxmlformats.org/drawingml/2006/table">
            <a:tbl>
              <a:tblPr firstRow="1" firstCol="1" bandRow="1">
                <a:tableStyleId>{5C22544A-7EE6-4342-B048-85BDC9FD1C3A}</a:tableStyleId>
              </a:tblPr>
              <a:tblGrid>
                <a:gridCol w="1683397">
                  <a:extLst>
                    <a:ext uri="{9D8B030D-6E8A-4147-A177-3AD203B41FA5}">
                      <a16:colId xmlns:a16="http://schemas.microsoft.com/office/drawing/2014/main" val="20000"/>
                    </a:ext>
                  </a:extLst>
                </a:gridCol>
                <a:gridCol w="6885555">
                  <a:extLst>
                    <a:ext uri="{9D8B030D-6E8A-4147-A177-3AD203B41FA5}">
                      <a16:colId xmlns:a16="http://schemas.microsoft.com/office/drawing/2014/main" val="20001"/>
                    </a:ext>
                  </a:extLst>
                </a:gridCol>
              </a:tblGrid>
              <a:tr h="0">
                <a:tc>
                  <a:txBody>
                    <a:bodyPr/>
                    <a:lstStyle/>
                    <a:p>
                      <a:pPr algn="ctr">
                        <a:lnSpc>
                          <a:spcPct val="115000"/>
                        </a:lnSpc>
                        <a:spcAft>
                          <a:spcPts val="0"/>
                        </a:spcAft>
                      </a:pPr>
                      <a:r>
                        <a:rPr lang="en-GB" sz="1600" b="1" dirty="0">
                          <a:solidFill>
                            <a:schemeClr val="accent1">
                              <a:lumMod val="50000"/>
                            </a:schemeClr>
                          </a:solidFill>
                          <a:effectLst/>
                          <a:latin typeface="Raleway"/>
                        </a:rPr>
                        <a:t>Social exclusion</a:t>
                      </a:r>
                      <a:endParaRPr lang="en-GB" sz="1600" b="1" dirty="0">
                        <a:solidFill>
                          <a:schemeClr val="accent1">
                            <a:lumMod val="50000"/>
                          </a:schemeClr>
                        </a:solidFill>
                        <a:effectLst/>
                        <a:latin typeface="Raleway"/>
                        <a:ea typeface="Calibri"/>
                        <a:cs typeface="Times New Roman"/>
                      </a:endParaRPr>
                    </a:p>
                  </a:txBody>
                  <a:tcPr marL="68580" marR="68580" marT="0" marB="0" anchor="ctr">
                    <a:solidFill>
                      <a:schemeClr val="bg1">
                        <a:lumMod val="95000"/>
                      </a:schemeClr>
                    </a:solidFill>
                  </a:tcPr>
                </a:tc>
                <a:tc>
                  <a:txBody>
                    <a:bodyPr/>
                    <a:lstStyle/>
                    <a:p>
                      <a:pPr algn="l">
                        <a:lnSpc>
                          <a:spcPct val="115000"/>
                        </a:lnSpc>
                        <a:spcAft>
                          <a:spcPts val="0"/>
                        </a:spcAft>
                      </a:pPr>
                      <a:r>
                        <a:rPr lang="en-GB" sz="1600" dirty="0">
                          <a:solidFill>
                            <a:schemeClr val="accent1">
                              <a:lumMod val="50000"/>
                            </a:schemeClr>
                          </a:solidFill>
                          <a:effectLst/>
                          <a:latin typeface="Raleway"/>
                        </a:rPr>
                        <a:t>When people are unable, or feel unable to play a full part in society. This may be owing to the lack of material resources, discrimination by others or a sense that the rest of society neither wants or respects them.</a:t>
                      </a:r>
                      <a:endParaRPr lang="en-GB" sz="1600" dirty="0">
                        <a:solidFill>
                          <a:schemeClr val="accent1">
                            <a:lumMod val="50000"/>
                          </a:schemeClr>
                        </a:solidFill>
                        <a:effectLst/>
                        <a:latin typeface="Raleway"/>
                        <a:ea typeface="Calibri"/>
                        <a:cs typeface="Times New Roman"/>
                      </a:endParaRPr>
                    </a:p>
                  </a:txBody>
                  <a:tcPr marL="68580" marR="68580" marT="0" marB="0" anchor="ctr">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10" name="Table 9">
            <a:extLst>
              <a:ext uri="{FF2B5EF4-FFF2-40B4-BE49-F238E27FC236}">
                <a16:creationId xmlns:a16="http://schemas.microsoft.com/office/drawing/2014/main" id="{42A71257-82F2-4091-800E-13DB16D5281D}"/>
              </a:ext>
            </a:extLst>
          </p:cNvPr>
          <p:cNvGraphicFramePr>
            <a:graphicFrameLocks noGrp="1"/>
          </p:cNvGraphicFramePr>
          <p:nvPr>
            <p:extLst>
              <p:ext uri="{D42A27DB-BD31-4B8C-83A1-F6EECF244321}">
                <p14:modId xmlns:p14="http://schemas.microsoft.com/office/powerpoint/2010/main" val="996474218"/>
              </p:ext>
            </p:extLst>
          </p:nvPr>
        </p:nvGraphicFramePr>
        <p:xfrm>
          <a:off x="377534" y="4314657"/>
          <a:ext cx="8532948" cy="536956"/>
        </p:xfrm>
        <a:graphic>
          <a:graphicData uri="http://schemas.openxmlformats.org/drawingml/2006/table">
            <a:tbl>
              <a:tblPr firstRow="1" firstCol="1" bandRow="1">
                <a:tableStyleId>{5C22544A-7EE6-4342-B048-85BDC9FD1C3A}</a:tableStyleId>
              </a:tblPr>
              <a:tblGrid>
                <a:gridCol w="1676325">
                  <a:extLst>
                    <a:ext uri="{9D8B030D-6E8A-4147-A177-3AD203B41FA5}">
                      <a16:colId xmlns:a16="http://schemas.microsoft.com/office/drawing/2014/main" val="20000"/>
                    </a:ext>
                  </a:extLst>
                </a:gridCol>
                <a:gridCol w="6856623">
                  <a:extLst>
                    <a:ext uri="{9D8B030D-6E8A-4147-A177-3AD203B41FA5}">
                      <a16:colId xmlns:a16="http://schemas.microsoft.com/office/drawing/2014/main" val="20001"/>
                    </a:ext>
                  </a:extLst>
                </a:gridCol>
              </a:tblGrid>
              <a:tr h="0">
                <a:tc>
                  <a:txBody>
                    <a:bodyPr/>
                    <a:lstStyle/>
                    <a:p>
                      <a:pPr algn="ctr">
                        <a:lnSpc>
                          <a:spcPct val="115000"/>
                        </a:lnSpc>
                        <a:spcAft>
                          <a:spcPts val="0"/>
                        </a:spcAft>
                      </a:pPr>
                      <a:r>
                        <a:rPr lang="en-GB" sz="1600" b="1" dirty="0">
                          <a:solidFill>
                            <a:schemeClr val="accent1">
                              <a:lumMod val="50000"/>
                            </a:schemeClr>
                          </a:solidFill>
                          <a:effectLst/>
                          <a:latin typeface="Raleway"/>
                        </a:rPr>
                        <a:t>Wealth</a:t>
                      </a:r>
                      <a:endParaRPr lang="en-GB" sz="1600" b="1" dirty="0">
                        <a:solidFill>
                          <a:schemeClr val="accent1">
                            <a:lumMod val="50000"/>
                          </a:schemeClr>
                        </a:solidFill>
                        <a:effectLst/>
                        <a:latin typeface="Raleway"/>
                        <a:ea typeface="Calibri"/>
                        <a:cs typeface="Times New Roman"/>
                      </a:endParaRPr>
                    </a:p>
                  </a:txBody>
                  <a:tcPr marL="68580" marR="68580" marT="0" marB="0" anchor="ctr">
                    <a:solidFill>
                      <a:schemeClr val="bg1">
                        <a:lumMod val="95000"/>
                      </a:schemeClr>
                    </a:solidFill>
                  </a:tcPr>
                </a:tc>
                <a:tc>
                  <a:txBody>
                    <a:bodyPr/>
                    <a:lstStyle/>
                    <a:p>
                      <a:pPr algn="l">
                        <a:lnSpc>
                          <a:spcPct val="115000"/>
                        </a:lnSpc>
                        <a:spcAft>
                          <a:spcPts val="0"/>
                        </a:spcAft>
                      </a:pPr>
                      <a:r>
                        <a:rPr lang="en-GB" sz="1600" dirty="0">
                          <a:solidFill>
                            <a:schemeClr val="accent1">
                              <a:lumMod val="50000"/>
                            </a:schemeClr>
                          </a:solidFill>
                          <a:effectLst/>
                          <a:latin typeface="Raleway"/>
                        </a:rPr>
                        <a:t>The assets owned by an individual, for example, house, savings, a business.</a:t>
                      </a:r>
                      <a:endParaRPr lang="en-GB" sz="1600" dirty="0">
                        <a:solidFill>
                          <a:schemeClr val="accent1">
                            <a:lumMod val="50000"/>
                          </a:schemeClr>
                        </a:solidFill>
                        <a:effectLst/>
                        <a:latin typeface="Raleway"/>
                        <a:ea typeface="Calibri"/>
                        <a:cs typeface="Times New Roman"/>
                      </a:endParaRPr>
                    </a:p>
                  </a:txBody>
                  <a:tcPr marL="68580" marR="68580" marT="0" marB="0" anchor="ctr">
                    <a:solidFill>
                      <a:schemeClr val="bg1">
                        <a:lumMod val="95000"/>
                      </a:schemeClr>
                    </a:solidFill>
                  </a:tcPr>
                </a:tc>
                <a:extLst>
                  <a:ext uri="{0D108BD9-81ED-4DB2-BD59-A6C34878D82A}">
                    <a16:rowId xmlns:a16="http://schemas.microsoft.com/office/drawing/2014/main" val="10000"/>
                  </a:ext>
                </a:extLst>
              </a:tr>
            </a:tbl>
          </a:graphicData>
        </a:graphic>
      </p:graphicFrame>
      <p:sp>
        <p:nvSpPr>
          <p:cNvPr id="11" name="Title 4">
            <a:extLst>
              <a:ext uri="{FF2B5EF4-FFF2-40B4-BE49-F238E27FC236}">
                <a16:creationId xmlns:a16="http://schemas.microsoft.com/office/drawing/2014/main" id="{03A90281-A39D-4166-B361-80BED1B1521B}"/>
              </a:ext>
            </a:extLst>
          </p:cNvPr>
          <p:cNvSpPr txBox="1">
            <a:spLocks/>
          </p:cNvSpPr>
          <p:nvPr/>
        </p:nvSpPr>
        <p:spPr>
          <a:xfrm>
            <a:off x="1907704" y="838698"/>
            <a:ext cx="4824536" cy="504056"/>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solidFill>
                  <a:schemeClr val="accent1">
                    <a:lumMod val="50000"/>
                  </a:schemeClr>
                </a:solidFill>
              </a:rPr>
              <a:t>Key terms </a:t>
            </a:r>
            <a:endParaRPr lang="en-GB" dirty="0">
              <a:solidFill>
                <a:schemeClr val="accent1">
                  <a:lumMod val="50000"/>
                </a:schemeClr>
              </a:solidFill>
            </a:endParaRPr>
          </a:p>
        </p:txBody>
      </p:sp>
    </p:spTree>
    <p:extLst>
      <p:ext uri="{BB962C8B-B14F-4D97-AF65-F5344CB8AC3E}">
        <p14:creationId xmlns:p14="http://schemas.microsoft.com/office/powerpoint/2010/main" val="656540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8071541" y="6241323"/>
            <a:ext cx="817362" cy="286077"/>
          </a:xfrm>
          <a:prstGeom prst="rect">
            <a:avLst/>
          </a:prstGeom>
          <a:noFill/>
          <a:ln>
            <a:noFill/>
          </a:ln>
        </p:spPr>
      </p:pic>
      <p:pic>
        <p:nvPicPr>
          <p:cNvPr id="3" name="Picture 2">
            <a:extLst>
              <a:ext uri="{FF2B5EF4-FFF2-40B4-BE49-F238E27FC236}">
                <a16:creationId xmlns:a16="http://schemas.microsoft.com/office/drawing/2014/main" id="{CA183B79-86DE-44F4-B9B4-EBC6549653F6}"/>
              </a:ext>
            </a:extLst>
          </p:cNvPr>
          <p:cNvPicPr>
            <a:picLocks noChangeAspect="1"/>
          </p:cNvPicPr>
          <p:nvPr/>
        </p:nvPicPr>
        <p:blipFill>
          <a:blip r:embed="rId5"/>
          <a:stretch>
            <a:fillRect/>
          </a:stretch>
        </p:blipFill>
        <p:spPr>
          <a:xfrm>
            <a:off x="1691680" y="1340768"/>
            <a:ext cx="4919898" cy="1737511"/>
          </a:xfrm>
          <a:prstGeom prst="rect">
            <a:avLst/>
          </a:prstGeom>
        </p:spPr>
      </p:pic>
      <p:pic>
        <p:nvPicPr>
          <p:cNvPr id="4" name="Picture 3">
            <a:extLst>
              <a:ext uri="{FF2B5EF4-FFF2-40B4-BE49-F238E27FC236}">
                <a16:creationId xmlns:a16="http://schemas.microsoft.com/office/drawing/2014/main" id="{03F975E7-05A4-467C-A40E-87FDD7010028}"/>
              </a:ext>
            </a:extLst>
          </p:cNvPr>
          <p:cNvPicPr>
            <a:picLocks noChangeAspect="1"/>
          </p:cNvPicPr>
          <p:nvPr/>
        </p:nvPicPr>
        <p:blipFill>
          <a:blip r:embed="rId6"/>
          <a:stretch>
            <a:fillRect/>
          </a:stretch>
        </p:blipFill>
        <p:spPr>
          <a:xfrm>
            <a:off x="255454" y="4897656"/>
            <a:ext cx="999831" cy="987638"/>
          </a:xfrm>
          <a:prstGeom prst="rect">
            <a:avLst/>
          </a:prstGeom>
        </p:spPr>
      </p:pic>
      <p:sp>
        <p:nvSpPr>
          <p:cNvPr id="10" name="TextBox 9">
            <a:extLst>
              <a:ext uri="{FF2B5EF4-FFF2-40B4-BE49-F238E27FC236}">
                <a16:creationId xmlns:a16="http://schemas.microsoft.com/office/drawing/2014/main" id="{10936815-743F-4DD2-9FF3-95CE09E1C35F}"/>
              </a:ext>
            </a:extLst>
          </p:cNvPr>
          <p:cNvSpPr txBox="1"/>
          <p:nvPr/>
        </p:nvSpPr>
        <p:spPr>
          <a:xfrm>
            <a:off x="1274019" y="4961806"/>
            <a:ext cx="6864841" cy="1169551"/>
          </a:xfrm>
          <a:prstGeom prst="rect">
            <a:avLst/>
          </a:prstGeom>
          <a:noFill/>
        </p:spPr>
        <p:txBody>
          <a:bodyPr wrap="square" rtlCol="0">
            <a:spAutoFit/>
          </a:bodyPr>
          <a:lstStyle/>
          <a:p>
            <a:r>
              <a:rPr lang="en-US" sz="1400" dirty="0">
                <a:latin typeface="Raleway" panose="020B0604020202020204" charset="0"/>
              </a:rPr>
              <a:t>The project is co-funded by DEAR (Development Education and Awareness Raising) Programme of the European Commission. This document was created and maintained with the financial support of the European Union. Its contents are the sole responsibility of the project partners and do not necessarily reflect the views of the European Union. </a:t>
            </a:r>
          </a:p>
        </p:txBody>
      </p:sp>
    </p:spTree>
    <p:extLst>
      <p:ext uri="{BB962C8B-B14F-4D97-AF65-F5344CB8AC3E}">
        <p14:creationId xmlns:p14="http://schemas.microsoft.com/office/powerpoint/2010/main" val="551991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5"/>
          <p:cNvSpPr/>
          <p:nvPr/>
        </p:nvSpPr>
        <p:spPr>
          <a:xfrm>
            <a:off x="102031" y="1217877"/>
            <a:ext cx="6081281" cy="814547"/>
          </a:xfrm>
          <a:prstGeom prst="rect">
            <a:avLst/>
          </a:prstGeom>
          <a:solidFill>
            <a:srgbClr val="4FA0C1"/>
          </a:solidFill>
          <a:ln>
            <a:noFill/>
          </a:ln>
        </p:spPr>
        <p:txBody>
          <a:bodyPr spcFirstLastPara="1" wrap="square" lIns="78190" tIns="78190" rIns="78190" bIns="78190" anchor="ctr" anchorCtr="0">
            <a:noAutofit/>
          </a:bodyPr>
          <a:lstStyle/>
          <a:p>
            <a:endParaRPr sz="1539"/>
          </a:p>
        </p:txBody>
      </p:sp>
      <p:pic>
        <p:nvPicPr>
          <p:cNvPr id="108" name="Google Shape;108;p15"/>
          <p:cNvPicPr preferRelativeResize="0"/>
          <p:nvPr/>
        </p:nvPicPr>
        <p:blipFill rotWithShape="1">
          <a:blip r:embed="rId3">
            <a:alphaModFix/>
          </a:blip>
          <a:srcRect/>
          <a:stretch/>
        </p:blipFill>
        <p:spPr>
          <a:xfrm>
            <a:off x="7375259" y="472532"/>
            <a:ext cx="1379321" cy="447003"/>
          </a:xfrm>
          <a:prstGeom prst="rect">
            <a:avLst/>
          </a:prstGeom>
          <a:noFill/>
          <a:ln>
            <a:noFill/>
          </a:ln>
        </p:spPr>
      </p:pic>
      <p:sp>
        <p:nvSpPr>
          <p:cNvPr id="109" name="Google Shape;109;p15"/>
          <p:cNvSpPr txBox="1"/>
          <p:nvPr/>
        </p:nvSpPr>
        <p:spPr>
          <a:xfrm>
            <a:off x="107503" y="2032907"/>
            <a:ext cx="6038655" cy="446946"/>
          </a:xfrm>
          <a:prstGeom prst="rect">
            <a:avLst/>
          </a:prstGeom>
          <a:noFill/>
          <a:ln>
            <a:noFill/>
          </a:ln>
        </p:spPr>
        <p:txBody>
          <a:bodyPr spcFirstLastPara="1" wrap="square" lIns="78190" tIns="78190" rIns="78190" bIns="78190" anchor="t" anchorCtr="0">
            <a:noAutofit/>
          </a:bodyPr>
          <a:lstStyle/>
          <a:p>
            <a:r>
              <a:rPr lang="en-GB" sz="1200" b="1" dirty="0">
                <a:latin typeface="Raleway ExtraBold"/>
              </a:rPr>
              <a:t>For each statement, stand by either agree or disagree according to whether you think it describes poverty:</a:t>
            </a:r>
          </a:p>
          <a:p>
            <a:r>
              <a:rPr lang="en-GB" sz="1200" dirty="0">
                <a:latin typeface="Raleway ExtraBold"/>
              </a:rPr>
              <a:t>Poverty is…</a:t>
            </a:r>
          </a:p>
          <a:p>
            <a:r>
              <a:rPr lang="en-GB" sz="1200" dirty="0">
                <a:latin typeface="Raleway ExtraBold"/>
              </a:rPr>
              <a:t>Not having enough money to be able to eat 2 meals a day</a:t>
            </a:r>
          </a:p>
          <a:p>
            <a:r>
              <a:rPr lang="en-GB" sz="1200" dirty="0">
                <a:latin typeface="Raleway ExtraBold"/>
              </a:rPr>
              <a:t>Not having a doctor or nurse living in my area</a:t>
            </a:r>
          </a:p>
          <a:p>
            <a:r>
              <a:rPr lang="en-GB" sz="1200" dirty="0">
                <a:latin typeface="Raleway ExtraBold"/>
              </a:rPr>
              <a:t>Not having access to clean, hot  water</a:t>
            </a:r>
          </a:p>
          <a:p>
            <a:r>
              <a:rPr lang="en-GB" sz="1200" dirty="0">
                <a:latin typeface="Raleway ExtraBold"/>
              </a:rPr>
              <a:t>Not being able to afford new clothes for special occasions</a:t>
            </a:r>
          </a:p>
          <a:p>
            <a:r>
              <a:rPr lang="en-GB" sz="1200" dirty="0">
                <a:latin typeface="Raleway ExtraBold"/>
              </a:rPr>
              <a:t>Not being able to buy a car</a:t>
            </a:r>
          </a:p>
          <a:p>
            <a:endParaRPr lang="en-GB" sz="1200" b="1" dirty="0"/>
          </a:p>
        </p:txBody>
      </p:sp>
      <p:sp>
        <p:nvSpPr>
          <p:cNvPr id="110" name="Google Shape;110;p15"/>
          <p:cNvSpPr txBox="1"/>
          <p:nvPr/>
        </p:nvSpPr>
        <p:spPr>
          <a:xfrm>
            <a:off x="102032" y="1246439"/>
            <a:ext cx="5982136" cy="871311"/>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1539" b="1" dirty="0">
                <a:solidFill>
                  <a:schemeClr val="lt1"/>
                </a:solidFill>
                <a:latin typeface="Raleway"/>
                <a:ea typeface="Prompt"/>
                <a:cs typeface="Prompt"/>
                <a:sym typeface="Prompt"/>
              </a:rPr>
              <a:t>ACTIVITY 3: </a:t>
            </a:r>
            <a:r>
              <a:rPr lang="en-GB" sz="1539" b="1" dirty="0">
                <a:solidFill>
                  <a:schemeClr val="lt1"/>
                </a:solidFill>
                <a:latin typeface="Raleway"/>
                <a:ea typeface="Prompt"/>
                <a:cs typeface="Prompt"/>
                <a:sym typeface="Prompt"/>
              </a:rPr>
              <a:t>Opinion Line Activity – teacher to read out the key statements      </a:t>
            </a:r>
            <a:r>
              <a:rPr lang="en-GB" sz="1539" dirty="0">
                <a:solidFill>
                  <a:schemeClr val="lt1"/>
                </a:solidFill>
                <a:latin typeface="Raleway"/>
                <a:ea typeface="Prompt"/>
                <a:cs typeface="Prompt"/>
                <a:sym typeface="Prompt"/>
              </a:rPr>
              <a:t>[ 10 minutes] </a:t>
            </a:r>
            <a:endParaRPr sz="1539" dirty="0">
              <a:solidFill>
                <a:schemeClr val="lt1"/>
              </a:solidFill>
              <a:latin typeface="Raleway"/>
              <a:ea typeface="Prompt"/>
              <a:cs typeface="Prompt"/>
              <a:sym typeface="Prompt"/>
            </a:endParaRPr>
          </a:p>
          <a:p>
            <a:pPr>
              <a:buClr>
                <a:srgbClr val="000000"/>
              </a:buClr>
              <a:buSzPts val="1400"/>
            </a:pPr>
            <a:endParaRPr sz="1197" b="1" dirty="0">
              <a:solidFill>
                <a:srgbClr val="3174BA"/>
              </a:solidFill>
              <a:latin typeface="Prompt"/>
              <a:ea typeface="Prompt"/>
              <a:cs typeface="Prompt"/>
              <a:sym typeface="Prompt"/>
            </a:endParaRPr>
          </a:p>
        </p:txBody>
      </p:sp>
      <p:sp>
        <p:nvSpPr>
          <p:cNvPr id="111" name="Google Shape;111;p15"/>
          <p:cNvSpPr txBox="1"/>
          <p:nvPr/>
        </p:nvSpPr>
        <p:spPr>
          <a:xfrm>
            <a:off x="-10060" y="4740251"/>
            <a:ext cx="6156219" cy="2060258"/>
          </a:xfrm>
          <a:prstGeom prst="rect">
            <a:avLst/>
          </a:prstGeom>
          <a:noFill/>
          <a:ln>
            <a:noFill/>
          </a:ln>
        </p:spPr>
        <p:txBody>
          <a:bodyPr spcFirstLastPara="1" wrap="square" lIns="78190" tIns="78190" rIns="78190" bIns="78190" anchor="t" anchorCtr="0">
            <a:noAutofit/>
          </a:bodyPr>
          <a:lstStyle/>
          <a:p>
            <a:pPr algn="ctr"/>
            <a:r>
              <a:rPr lang="en-GB" sz="1600" u="sng" dirty="0">
                <a:latin typeface="Raleway ExtraBold"/>
              </a:rPr>
              <a:t>Activity 5 Reflection </a:t>
            </a:r>
            <a:r>
              <a:rPr lang="en-GB" sz="1600" dirty="0">
                <a:latin typeface="Raleway ExtraBold"/>
              </a:rPr>
              <a:t>Consider the 2 Gandhi Quotes </a:t>
            </a:r>
          </a:p>
          <a:p>
            <a:pPr algn="ctr"/>
            <a:r>
              <a:rPr lang="en-GB" sz="1600" dirty="0">
                <a:latin typeface="Raleway ExtraBold"/>
              </a:rPr>
              <a:t>Have your ideas about wealth and poverty changed as a result of today’s activities? Share your thoughts and feelings with a partner</a:t>
            </a:r>
            <a:r>
              <a:rPr lang="en-GB" sz="1600" b="1" dirty="0">
                <a:latin typeface="Raleway ExtraBold"/>
              </a:rPr>
              <a:t>. </a:t>
            </a:r>
          </a:p>
        </p:txBody>
      </p:sp>
      <p:sp>
        <p:nvSpPr>
          <p:cNvPr id="112" name="Google Shape;112;p15"/>
          <p:cNvSpPr/>
          <p:nvPr/>
        </p:nvSpPr>
        <p:spPr>
          <a:xfrm>
            <a:off x="103985" y="3917990"/>
            <a:ext cx="6156219" cy="814547"/>
          </a:xfrm>
          <a:prstGeom prst="rect">
            <a:avLst/>
          </a:prstGeom>
          <a:solidFill>
            <a:srgbClr val="4FA0C1"/>
          </a:solidFill>
          <a:ln>
            <a:noFill/>
          </a:ln>
        </p:spPr>
        <p:txBody>
          <a:bodyPr spcFirstLastPara="1" wrap="square" lIns="78190" tIns="78190" rIns="78190" bIns="78190" anchor="ctr" anchorCtr="0">
            <a:noAutofit/>
          </a:bodyPr>
          <a:lstStyle/>
          <a:p>
            <a:endParaRPr sz="1539"/>
          </a:p>
        </p:txBody>
      </p:sp>
      <p:sp>
        <p:nvSpPr>
          <p:cNvPr id="113" name="Google Shape;113;p15"/>
          <p:cNvSpPr txBox="1"/>
          <p:nvPr/>
        </p:nvSpPr>
        <p:spPr>
          <a:xfrm>
            <a:off x="120161" y="3861225"/>
            <a:ext cx="6081281" cy="871312"/>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1539" dirty="0">
                <a:solidFill>
                  <a:schemeClr val="lt1"/>
                </a:solidFill>
                <a:latin typeface="Raleway"/>
                <a:ea typeface="Prompt"/>
                <a:cs typeface="Prompt"/>
                <a:sym typeface="Prompt"/>
              </a:rPr>
              <a:t>ACTIVITY 4: </a:t>
            </a:r>
            <a:r>
              <a:rPr lang="en-GB" sz="1539" dirty="0">
                <a:solidFill>
                  <a:schemeClr val="lt1"/>
                </a:solidFill>
                <a:latin typeface="Raleway"/>
                <a:ea typeface="Prompt"/>
                <a:cs typeface="Prompt"/>
                <a:sym typeface="Prompt"/>
              </a:rPr>
              <a:t>Mind mapping activity from group discussions, pupils consider the reasons why people are poor or rich [ use slides 17 and 18 ]  10 minutes </a:t>
            </a:r>
            <a:endParaRPr sz="1539" dirty="0">
              <a:solidFill>
                <a:schemeClr val="lt1"/>
              </a:solidFill>
              <a:latin typeface="Raleway"/>
              <a:ea typeface="Prompt"/>
              <a:cs typeface="Prompt"/>
              <a:sym typeface="Prompt"/>
            </a:endParaRPr>
          </a:p>
          <a:p>
            <a:pPr>
              <a:buClr>
                <a:srgbClr val="000000"/>
              </a:buClr>
              <a:buSzPts val="1400"/>
            </a:pPr>
            <a:endParaRPr sz="1197" b="1" dirty="0">
              <a:solidFill>
                <a:srgbClr val="3174BA"/>
              </a:solidFill>
              <a:latin typeface="Prompt"/>
              <a:ea typeface="Prompt"/>
              <a:cs typeface="Prompt"/>
              <a:sym typeface="Prompt"/>
            </a:endParaRPr>
          </a:p>
        </p:txBody>
      </p:sp>
      <p:sp>
        <p:nvSpPr>
          <p:cNvPr id="115" name="Google Shape;115;p15"/>
          <p:cNvSpPr txBox="1"/>
          <p:nvPr/>
        </p:nvSpPr>
        <p:spPr>
          <a:xfrm>
            <a:off x="6260205" y="3073790"/>
            <a:ext cx="2407654" cy="3106038"/>
          </a:xfrm>
          <a:prstGeom prst="rect">
            <a:avLst/>
          </a:prstGeom>
          <a:noFill/>
          <a:ln>
            <a:noFill/>
          </a:ln>
        </p:spPr>
        <p:txBody>
          <a:bodyPr spcFirstLastPara="1" wrap="square" lIns="78190" tIns="78190" rIns="78190" bIns="78190" anchor="t" anchorCtr="0">
            <a:noAutofit/>
          </a:bodyPr>
          <a:lstStyle/>
          <a:p>
            <a:pPr algn="r"/>
            <a:endParaRPr sz="1539"/>
          </a:p>
        </p:txBody>
      </p:sp>
      <p:sp>
        <p:nvSpPr>
          <p:cNvPr id="116" name="Google Shape;116;p15"/>
          <p:cNvSpPr txBox="1"/>
          <p:nvPr/>
        </p:nvSpPr>
        <p:spPr>
          <a:xfrm>
            <a:off x="7077338" y="1190266"/>
            <a:ext cx="1606899" cy="549573"/>
          </a:xfrm>
          <a:prstGeom prst="rect">
            <a:avLst/>
          </a:prstGeom>
          <a:noFill/>
          <a:ln>
            <a:noFill/>
          </a:ln>
        </p:spPr>
        <p:txBody>
          <a:bodyPr spcFirstLastPara="1" wrap="square" lIns="78190" tIns="78190" rIns="78190" bIns="78190" anchor="t" anchorCtr="0">
            <a:noAutofit/>
          </a:bodyPr>
          <a:lstStyle/>
          <a:p>
            <a:pPr algn="r">
              <a:buClr>
                <a:srgbClr val="000000"/>
              </a:buClr>
              <a:buSzPts val="1100"/>
            </a:pPr>
            <a:r>
              <a:rPr lang="it" sz="1539" b="1" i="1">
                <a:solidFill>
                  <a:srgbClr val="4FA0C1"/>
                </a:solidFill>
                <a:latin typeface="Prompt"/>
                <a:ea typeface="Prompt"/>
                <a:cs typeface="Prompt"/>
                <a:sym typeface="Prompt"/>
              </a:rPr>
              <a:t>FROM THE SAT</a:t>
            </a:r>
            <a:endParaRPr sz="1539" b="1" i="1">
              <a:solidFill>
                <a:srgbClr val="4FA0C1"/>
              </a:solidFill>
              <a:latin typeface="Prompt"/>
              <a:ea typeface="Prompt"/>
              <a:cs typeface="Prompt"/>
              <a:sym typeface="Prompt"/>
            </a:endParaRPr>
          </a:p>
          <a:p>
            <a:pPr>
              <a:buClr>
                <a:srgbClr val="000000"/>
              </a:buClr>
              <a:buSzPts val="1400"/>
            </a:pPr>
            <a:endParaRPr sz="941" b="1">
              <a:solidFill>
                <a:srgbClr val="3174BA"/>
              </a:solidFill>
              <a:latin typeface="Prompt"/>
              <a:ea typeface="Prompt"/>
              <a:cs typeface="Prompt"/>
              <a:sym typeface="Prompt"/>
            </a:endParaRPr>
          </a:p>
        </p:txBody>
      </p:sp>
      <p:sp>
        <p:nvSpPr>
          <p:cNvPr id="117" name="Google Shape;117;p15"/>
          <p:cNvSpPr txBox="1"/>
          <p:nvPr/>
        </p:nvSpPr>
        <p:spPr>
          <a:xfrm>
            <a:off x="6620622" y="1776785"/>
            <a:ext cx="2063594" cy="549573"/>
          </a:xfrm>
          <a:prstGeom prst="rect">
            <a:avLst/>
          </a:prstGeom>
          <a:noFill/>
          <a:ln>
            <a:noFill/>
          </a:ln>
        </p:spPr>
        <p:txBody>
          <a:bodyPr spcFirstLastPara="1" wrap="square" lIns="78190" tIns="78190" rIns="78190" bIns="78190" anchor="t" anchorCtr="0">
            <a:noAutofit/>
          </a:bodyPr>
          <a:lstStyle/>
          <a:p>
            <a:pPr algn="r">
              <a:buClr>
                <a:srgbClr val="000000"/>
              </a:buClr>
              <a:buSzPts val="1100"/>
            </a:pPr>
            <a:r>
              <a:rPr lang="it" sz="941" b="1" i="1" dirty="0">
                <a:solidFill>
                  <a:srgbClr val="4FA0C1"/>
                </a:solidFill>
                <a:latin typeface="Prompt"/>
                <a:ea typeface="Prompt"/>
                <a:cs typeface="Prompt"/>
                <a:sym typeface="Prompt"/>
              </a:rPr>
              <a:t>BIG IDEA</a:t>
            </a:r>
            <a:endParaRPr sz="941" b="1" i="1" dirty="0">
              <a:solidFill>
                <a:srgbClr val="4FA0C1"/>
              </a:solidFill>
              <a:latin typeface="Prompt"/>
              <a:ea typeface="Prompt"/>
              <a:cs typeface="Prompt"/>
              <a:sym typeface="Prompt"/>
            </a:endParaRPr>
          </a:p>
          <a:p>
            <a:pPr algn="r">
              <a:buClr>
                <a:srgbClr val="000000"/>
              </a:buClr>
              <a:buSzPts val="1100"/>
            </a:pPr>
            <a:r>
              <a:rPr lang="it" sz="1539" b="1" i="1" dirty="0">
                <a:solidFill>
                  <a:srgbClr val="4FA0C1"/>
                </a:solidFill>
                <a:latin typeface="Prompt"/>
                <a:ea typeface="Prompt"/>
                <a:cs typeface="Prompt"/>
                <a:sym typeface="Prompt"/>
              </a:rPr>
              <a:t>WHAT IS IT</a:t>
            </a:r>
            <a:endParaRPr sz="1539" b="1" i="1" dirty="0">
              <a:solidFill>
                <a:srgbClr val="4FA0C1"/>
              </a:solidFill>
              <a:latin typeface="Prompt"/>
              <a:ea typeface="Prompt"/>
              <a:cs typeface="Prompt"/>
              <a:sym typeface="Prompt"/>
            </a:endParaRPr>
          </a:p>
          <a:p>
            <a:pPr>
              <a:buClr>
                <a:srgbClr val="000000"/>
              </a:buClr>
              <a:buSzPts val="1400"/>
            </a:pPr>
            <a:endParaRPr sz="1539" b="1" dirty="0">
              <a:solidFill>
                <a:srgbClr val="4FA0C1"/>
              </a:solidFill>
              <a:latin typeface="Prompt"/>
              <a:ea typeface="Prompt"/>
              <a:cs typeface="Prompt"/>
              <a:sym typeface="Prompt"/>
            </a:endParaRPr>
          </a:p>
        </p:txBody>
      </p:sp>
      <p:sp>
        <p:nvSpPr>
          <p:cNvPr id="119" name="Google Shape;119;p15"/>
          <p:cNvSpPr txBox="1"/>
          <p:nvPr/>
        </p:nvSpPr>
        <p:spPr>
          <a:xfrm>
            <a:off x="6260205" y="3073790"/>
            <a:ext cx="2407654" cy="3106038"/>
          </a:xfrm>
          <a:prstGeom prst="rect">
            <a:avLst/>
          </a:prstGeom>
          <a:noFill/>
          <a:ln>
            <a:noFill/>
          </a:ln>
        </p:spPr>
        <p:txBody>
          <a:bodyPr spcFirstLastPara="1" wrap="square" lIns="78190" tIns="78190" rIns="78190" bIns="78190" anchor="t" anchorCtr="0">
            <a:noAutofit/>
          </a:bodyPr>
          <a:lstStyle/>
          <a:p>
            <a:pPr algn="r"/>
            <a:endParaRPr sz="1539"/>
          </a:p>
        </p:txBody>
      </p:sp>
      <p:sp>
        <p:nvSpPr>
          <p:cNvPr id="120" name="Google Shape;120;p15"/>
          <p:cNvSpPr txBox="1"/>
          <p:nvPr/>
        </p:nvSpPr>
        <p:spPr>
          <a:xfrm>
            <a:off x="311583" y="445186"/>
            <a:ext cx="3718215"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it" sz="1197" b="1" dirty="0">
                <a:solidFill>
                  <a:srgbClr val="4FA0C1"/>
                </a:solidFill>
                <a:latin typeface="Prompt"/>
                <a:ea typeface="Prompt"/>
                <a:cs typeface="Prompt"/>
                <a:sym typeface="Prompt"/>
              </a:rPr>
              <a:t>// </a:t>
            </a:r>
            <a:r>
              <a:rPr lang="it" sz="1539" b="1" dirty="0">
                <a:solidFill>
                  <a:srgbClr val="4FA0C1"/>
                </a:solidFill>
                <a:latin typeface="Prompt"/>
                <a:ea typeface="Prompt"/>
                <a:cs typeface="Prompt"/>
                <a:sym typeface="Prompt"/>
              </a:rPr>
              <a:t>INTERNATIONAL INEQUALITIES</a:t>
            </a:r>
            <a:r>
              <a:rPr lang="it" sz="1197" b="1" dirty="0">
                <a:solidFill>
                  <a:srgbClr val="4FA0C1"/>
                </a:solidFill>
                <a:latin typeface="Prompt"/>
                <a:ea typeface="Prompt"/>
                <a:cs typeface="Prompt"/>
                <a:sym typeface="Prompt"/>
              </a:rPr>
              <a:t> //</a:t>
            </a:r>
            <a:endParaRPr sz="1197" dirty="0">
              <a:solidFill>
                <a:srgbClr val="4FA0C1"/>
              </a:solidFill>
              <a:latin typeface="Arial"/>
              <a:ea typeface="Arial"/>
              <a:cs typeface="Arial"/>
              <a:sym typeface="Arial"/>
            </a:endParaRPr>
          </a:p>
          <a:p>
            <a:pPr>
              <a:buClr>
                <a:srgbClr val="000000"/>
              </a:buClr>
              <a:buSzPts val="1100"/>
            </a:pPr>
            <a:r>
              <a:rPr lang="it" sz="1539" b="1" dirty="0">
                <a:solidFill>
                  <a:srgbClr val="4FA0C1"/>
                </a:solidFill>
                <a:latin typeface="Prompt"/>
                <a:ea typeface="Prompt"/>
                <a:cs typeface="Prompt"/>
                <a:sym typeface="Prompt"/>
              </a:rPr>
              <a:t>Teaching Learning Unit </a:t>
            </a:r>
            <a:r>
              <a:rPr lang="en-GB" sz="1539" b="1" dirty="0">
                <a:solidFill>
                  <a:srgbClr val="4FA0C1"/>
                </a:solidFill>
                <a:latin typeface="Prompt"/>
                <a:ea typeface="Prompt"/>
                <a:cs typeface="Prompt"/>
                <a:sym typeface="Prompt"/>
              </a:rPr>
              <a:t>Lesson 1	 </a:t>
            </a:r>
            <a:endParaRPr sz="1197" dirty="0">
              <a:solidFill>
                <a:srgbClr val="4FA0C1"/>
              </a:solidFill>
              <a:latin typeface="Arial"/>
              <a:ea typeface="Arial"/>
              <a:cs typeface="Arial"/>
              <a:sym typeface="Arial"/>
            </a:endParaRPr>
          </a:p>
        </p:txBody>
      </p:sp>
      <p:sp>
        <p:nvSpPr>
          <p:cNvPr id="121" name="Google Shape;121;p15"/>
          <p:cNvSpPr txBox="1"/>
          <p:nvPr/>
        </p:nvSpPr>
        <p:spPr>
          <a:xfrm>
            <a:off x="6260205" y="3073790"/>
            <a:ext cx="2407654" cy="3106038"/>
          </a:xfrm>
          <a:prstGeom prst="rect">
            <a:avLst/>
          </a:prstGeom>
          <a:noFill/>
          <a:ln>
            <a:noFill/>
          </a:ln>
        </p:spPr>
        <p:txBody>
          <a:bodyPr spcFirstLastPara="1" wrap="square" lIns="78190" tIns="78190" rIns="78190" bIns="78190" anchor="t" anchorCtr="0">
            <a:noAutofit/>
          </a:bodyPr>
          <a:lstStyle/>
          <a:p>
            <a:pPr algn="r"/>
            <a:endParaRPr sz="1539"/>
          </a:p>
        </p:txBody>
      </p:sp>
      <p:sp>
        <p:nvSpPr>
          <p:cNvPr id="122" name="Google Shape;122;p15"/>
          <p:cNvSpPr txBox="1"/>
          <p:nvPr/>
        </p:nvSpPr>
        <p:spPr>
          <a:xfrm>
            <a:off x="6260205" y="3073790"/>
            <a:ext cx="2407654" cy="3106038"/>
          </a:xfrm>
          <a:prstGeom prst="rect">
            <a:avLst/>
          </a:prstGeom>
          <a:noFill/>
          <a:ln>
            <a:noFill/>
          </a:ln>
        </p:spPr>
        <p:txBody>
          <a:bodyPr spcFirstLastPara="1" wrap="square" lIns="78190" tIns="78190" rIns="78190" bIns="78190" anchor="t" anchorCtr="0">
            <a:noAutofit/>
          </a:bodyPr>
          <a:lstStyle/>
          <a:p>
            <a:pPr algn="r"/>
            <a:endParaRPr sz="1539"/>
          </a:p>
        </p:txBody>
      </p:sp>
      <p:sp>
        <p:nvSpPr>
          <p:cNvPr id="124" name="Google Shape;124;p15"/>
          <p:cNvSpPr txBox="1"/>
          <p:nvPr/>
        </p:nvSpPr>
        <p:spPr>
          <a:xfrm rot="5400000">
            <a:off x="7488738" y="5031624"/>
            <a:ext cx="1533520" cy="646300"/>
          </a:xfrm>
          <a:prstGeom prst="rect">
            <a:avLst/>
          </a:prstGeom>
          <a:noFill/>
          <a:ln>
            <a:noFill/>
          </a:ln>
        </p:spPr>
        <p:txBody>
          <a:bodyPr spcFirstLastPara="1" wrap="square" lIns="78190" tIns="78190" rIns="78190" bIns="78190" anchor="t" anchorCtr="0">
            <a:noAutofit/>
          </a:bodyPr>
          <a:lstStyle/>
          <a:p>
            <a:r>
              <a:rPr lang="it" sz="2566" b="1">
                <a:solidFill>
                  <a:schemeClr val="lt1"/>
                </a:solidFill>
                <a:latin typeface="Prompt"/>
                <a:ea typeface="Prompt"/>
                <a:cs typeface="Prompt"/>
                <a:sym typeface="Prompt"/>
              </a:rPr>
              <a:t>STEP 3</a:t>
            </a:r>
            <a:endParaRPr sz="2566" b="1">
              <a:solidFill>
                <a:schemeClr val="lt1"/>
              </a:solidFill>
              <a:latin typeface="Prompt"/>
              <a:ea typeface="Prompt"/>
              <a:cs typeface="Prompt"/>
              <a:sym typeface="Prompt"/>
            </a:endParaRPr>
          </a:p>
        </p:txBody>
      </p:sp>
      <p:sp>
        <p:nvSpPr>
          <p:cNvPr id="125" name="Google Shape;125;p15"/>
          <p:cNvSpPr/>
          <p:nvPr/>
        </p:nvSpPr>
        <p:spPr>
          <a:xfrm>
            <a:off x="6544613" y="1176475"/>
            <a:ext cx="2407654" cy="5106003"/>
          </a:xfrm>
          <a:prstGeom prst="rect">
            <a:avLst/>
          </a:prstGeom>
          <a:noFill/>
          <a:ln w="76200" cap="flat" cmpd="sng">
            <a:solidFill>
              <a:srgbClr val="CC0000"/>
            </a:solidFill>
            <a:prstDash val="solid"/>
            <a:round/>
            <a:headEnd type="none" w="sm" len="sm"/>
            <a:tailEnd type="none" w="sm" len="sm"/>
          </a:ln>
        </p:spPr>
        <p:txBody>
          <a:bodyPr spcFirstLastPara="1" wrap="square" lIns="78190" tIns="78190" rIns="78190" bIns="78190" anchor="ctr" anchorCtr="0">
            <a:noAutofit/>
          </a:bodyPr>
          <a:lstStyle/>
          <a:p>
            <a:endParaRPr sz="1539"/>
          </a:p>
        </p:txBody>
      </p:sp>
      <p:sp>
        <p:nvSpPr>
          <p:cNvPr id="3" name="Rectangle 2">
            <a:extLst>
              <a:ext uri="{FF2B5EF4-FFF2-40B4-BE49-F238E27FC236}">
                <a16:creationId xmlns:a16="http://schemas.microsoft.com/office/drawing/2014/main" id="{577CD39D-0E5C-4E03-962A-001C983E4D09}"/>
              </a:ext>
            </a:extLst>
          </p:cNvPr>
          <p:cNvSpPr/>
          <p:nvPr/>
        </p:nvSpPr>
        <p:spPr>
          <a:xfrm>
            <a:off x="6695740" y="2363304"/>
            <a:ext cx="1913357" cy="3770263"/>
          </a:xfrm>
          <a:prstGeom prst="rect">
            <a:avLst/>
          </a:prstGeom>
        </p:spPr>
        <p:txBody>
          <a:bodyPr wrap="square">
            <a:spAutoFit/>
          </a:bodyPr>
          <a:lstStyle/>
          <a:p>
            <a:r>
              <a:rPr lang="en-GB" b="1" dirty="0">
                <a:solidFill>
                  <a:srgbClr val="000000"/>
                </a:solidFill>
                <a:latin typeface="Raleway"/>
              </a:rPr>
              <a:t>W</a:t>
            </a:r>
            <a:r>
              <a:rPr lang="en-GB" sz="1400" b="1" dirty="0">
                <a:solidFill>
                  <a:srgbClr val="000000"/>
                </a:solidFill>
                <a:latin typeface="Raleway"/>
              </a:rPr>
              <a:t>HAT IS INEQUALITY?</a:t>
            </a:r>
          </a:p>
          <a:p>
            <a:r>
              <a:rPr lang="en-GB" sz="1400" dirty="0">
                <a:solidFill>
                  <a:srgbClr val="000000"/>
                </a:solidFill>
                <a:latin typeface="Raleway"/>
              </a:rPr>
              <a:t>Inequality is …..</a:t>
            </a:r>
          </a:p>
          <a:p>
            <a:endParaRPr lang="en-GB" sz="1400" b="1" dirty="0">
              <a:solidFill>
                <a:srgbClr val="000000"/>
              </a:solidFill>
              <a:latin typeface="Raleway"/>
            </a:endParaRPr>
          </a:p>
          <a:p>
            <a:r>
              <a:rPr lang="en-GB" sz="1400" b="1" dirty="0">
                <a:solidFill>
                  <a:srgbClr val="000000"/>
                </a:solidFill>
                <a:latin typeface="Raleway"/>
              </a:rPr>
              <a:t>Which of these are often the consequences of inequality for the poor?</a:t>
            </a:r>
            <a:r>
              <a:rPr lang="en-GB" sz="1400" dirty="0">
                <a:solidFill>
                  <a:srgbClr val="000000"/>
                </a:solidFill>
                <a:latin typeface="Raleway"/>
              </a:rPr>
              <a:t>(</a:t>
            </a:r>
            <a:r>
              <a:rPr lang="en-GB" sz="1100" dirty="0">
                <a:solidFill>
                  <a:srgbClr val="000000"/>
                </a:solidFill>
                <a:latin typeface="Raleway"/>
              </a:rPr>
              <a:t>Tick ones you agree with)</a:t>
            </a:r>
          </a:p>
          <a:p>
            <a:pPr marL="285750" indent="-285750">
              <a:buFont typeface="Arial" panose="020B0604020202020204" pitchFamily="34" charset="0"/>
              <a:buChar char="•"/>
            </a:pPr>
            <a:r>
              <a:rPr lang="en-GB" sz="1400" dirty="0">
                <a:solidFill>
                  <a:srgbClr val="000000"/>
                </a:solidFill>
                <a:latin typeface="Raleway"/>
              </a:rPr>
              <a:t>worse access to health care </a:t>
            </a:r>
          </a:p>
          <a:p>
            <a:pPr marL="285750" indent="-285750">
              <a:buFont typeface="Arial" panose="020B0604020202020204" pitchFamily="34" charset="0"/>
              <a:buChar char="•"/>
            </a:pPr>
            <a:r>
              <a:rPr lang="en-GB" sz="1400" dirty="0">
                <a:solidFill>
                  <a:srgbClr val="000000"/>
                </a:solidFill>
                <a:latin typeface="Raleway"/>
              </a:rPr>
              <a:t>higher life expectancy</a:t>
            </a:r>
          </a:p>
          <a:p>
            <a:pPr marL="285750" indent="-285750">
              <a:buFont typeface="Arial" panose="020B0604020202020204" pitchFamily="34" charset="0"/>
              <a:buChar char="•"/>
            </a:pPr>
            <a:r>
              <a:rPr lang="en-GB" sz="1400" dirty="0">
                <a:solidFill>
                  <a:srgbClr val="000000"/>
                </a:solidFill>
                <a:latin typeface="Raleway"/>
              </a:rPr>
              <a:t> worse diet</a:t>
            </a:r>
          </a:p>
          <a:p>
            <a:pPr marL="285750" indent="-285750">
              <a:buFont typeface="Arial" panose="020B0604020202020204" pitchFamily="34" charset="0"/>
              <a:buChar char="•"/>
            </a:pPr>
            <a:r>
              <a:rPr lang="en-GB" sz="1400" dirty="0">
                <a:solidFill>
                  <a:srgbClr val="000000"/>
                </a:solidFill>
                <a:latin typeface="Raleway"/>
              </a:rPr>
              <a:t>better Human Rights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Google Shape;132;p16"/>
          <p:cNvPicPr preferRelativeResize="0"/>
          <p:nvPr/>
        </p:nvPicPr>
        <p:blipFill rotWithShape="1">
          <a:blip r:embed="rId3">
            <a:alphaModFix/>
          </a:blip>
          <a:srcRect/>
          <a:stretch/>
        </p:blipFill>
        <p:spPr>
          <a:xfrm>
            <a:off x="7375259" y="472532"/>
            <a:ext cx="1379321" cy="447003"/>
          </a:xfrm>
          <a:prstGeom prst="rect">
            <a:avLst/>
          </a:prstGeom>
          <a:noFill/>
          <a:ln>
            <a:noFill/>
          </a:ln>
        </p:spPr>
      </p:pic>
      <p:sp>
        <p:nvSpPr>
          <p:cNvPr id="133" name="Google Shape;133;p16"/>
          <p:cNvSpPr txBox="1"/>
          <p:nvPr/>
        </p:nvSpPr>
        <p:spPr>
          <a:xfrm>
            <a:off x="433009" y="1517081"/>
            <a:ext cx="5352823" cy="1304403"/>
          </a:xfrm>
          <a:prstGeom prst="rect">
            <a:avLst/>
          </a:prstGeom>
          <a:noFill/>
          <a:ln>
            <a:noFill/>
          </a:ln>
        </p:spPr>
        <p:txBody>
          <a:bodyPr spcFirstLastPara="1" wrap="square" lIns="78190" tIns="78190" rIns="78190" bIns="78190" anchor="t" anchorCtr="0">
            <a:noAutofit/>
          </a:bodyPr>
          <a:lstStyle/>
          <a:p>
            <a:endParaRPr sz="941">
              <a:solidFill>
                <a:schemeClr val="dk1"/>
              </a:solidFill>
              <a:latin typeface="Raleway"/>
              <a:ea typeface="Raleway"/>
              <a:cs typeface="Raleway"/>
              <a:sym typeface="Raleway"/>
            </a:endParaRPr>
          </a:p>
          <a:p>
            <a:endParaRPr sz="941">
              <a:solidFill>
                <a:schemeClr val="dk1"/>
              </a:solidFill>
              <a:latin typeface="Raleway"/>
              <a:ea typeface="Raleway"/>
              <a:cs typeface="Raleway"/>
              <a:sym typeface="Raleway"/>
            </a:endParaRPr>
          </a:p>
          <a:p>
            <a:endParaRPr sz="1539"/>
          </a:p>
        </p:txBody>
      </p:sp>
      <p:sp>
        <p:nvSpPr>
          <p:cNvPr id="134" name="Google Shape;134;p16"/>
          <p:cNvSpPr txBox="1"/>
          <p:nvPr/>
        </p:nvSpPr>
        <p:spPr>
          <a:xfrm>
            <a:off x="325982" y="3222595"/>
            <a:ext cx="4469709" cy="962381"/>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1539" b="1" dirty="0">
                <a:solidFill>
                  <a:srgbClr val="4FA0C1"/>
                </a:solidFill>
                <a:latin typeface="Prompt"/>
                <a:ea typeface="Prompt"/>
                <a:cs typeface="Prompt"/>
                <a:sym typeface="Prompt"/>
              </a:rPr>
              <a:t>NOTES ON THE REALIZATION AND COMMENTS</a:t>
            </a:r>
            <a:endParaRPr sz="1539" b="1" dirty="0">
              <a:solidFill>
                <a:srgbClr val="4FA0C1"/>
              </a:solidFill>
              <a:latin typeface="Prompt"/>
              <a:ea typeface="Prompt"/>
              <a:cs typeface="Prompt"/>
              <a:sym typeface="Prompt"/>
            </a:endParaRPr>
          </a:p>
          <a:p>
            <a:pPr>
              <a:buClr>
                <a:srgbClr val="000000"/>
              </a:buClr>
              <a:buSzPts val="1400"/>
            </a:pPr>
            <a:endParaRPr sz="1197" b="1" dirty="0">
              <a:solidFill>
                <a:srgbClr val="3174BA"/>
              </a:solidFill>
              <a:latin typeface="Prompt"/>
              <a:ea typeface="Prompt"/>
              <a:cs typeface="Prompt"/>
              <a:sym typeface="Prompt"/>
            </a:endParaRPr>
          </a:p>
        </p:txBody>
      </p:sp>
      <p:sp>
        <p:nvSpPr>
          <p:cNvPr id="135" name="Google Shape;135;p16"/>
          <p:cNvSpPr txBox="1"/>
          <p:nvPr/>
        </p:nvSpPr>
        <p:spPr>
          <a:xfrm>
            <a:off x="286094" y="3904965"/>
            <a:ext cx="6173037" cy="2720520"/>
          </a:xfrm>
          <a:prstGeom prst="rect">
            <a:avLst/>
          </a:prstGeom>
          <a:noFill/>
          <a:ln>
            <a:noFill/>
          </a:ln>
        </p:spPr>
        <p:txBody>
          <a:bodyPr spcFirstLastPara="1" wrap="square" lIns="78190" tIns="78190" rIns="78190" bIns="78190" anchor="t" anchorCtr="0">
            <a:noAutofit/>
          </a:bodyPr>
          <a:lstStyle/>
          <a:p>
            <a:pPr>
              <a:buClr>
                <a:schemeClr val="dk1"/>
              </a:buClr>
              <a:buSzPts val="1100"/>
            </a:pPr>
            <a:r>
              <a:rPr lang="en-GB" sz="1200" dirty="0">
                <a:latin typeface="Raleway"/>
                <a:ea typeface="Raleway"/>
                <a:cs typeface="Raleway"/>
                <a:sym typeface="Raleway"/>
              </a:rPr>
              <a:t>This lesson will introduce pupils to the idea of wealth and poverty in the UK and will be the first lesson in the six. The main aim is to get them to start to consider their own attitudes and values on this topic.</a:t>
            </a:r>
          </a:p>
          <a:p>
            <a:pPr>
              <a:buClr>
                <a:schemeClr val="dk1"/>
              </a:buClr>
              <a:buSzPts val="1100"/>
            </a:pPr>
            <a:endParaRPr lang="en-GB" sz="1200" dirty="0">
              <a:latin typeface="Raleway"/>
              <a:ea typeface="Raleway"/>
              <a:cs typeface="Raleway"/>
              <a:sym typeface="Raleway"/>
            </a:endParaRPr>
          </a:p>
          <a:p>
            <a:pPr>
              <a:buClr>
                <a:schemeClr val="dk1"/>
              </a:buClr>
              <a:buSzPts val="1100"/>
            </a:pPr>
            <a:r>
              <a:rPr lang="en-GB" sz="1200" dirty="0">
                <a:latin typeface="Raleway"/>
                <a:ea typeface="Raleway"/>
                <a:cs typeface="Raleway"/>
                <a:sym typeface="Raleway"/>
              </a:rPr>
              <a:t>Teachers will need to deal with this topic in a very sensitive way as there could be very different personal experiences within pupils in the classroom.</a:t>
            </a:r>
          </a:p>
          <a:p>
            <a:pPr>
              <a:buClr>
                <a:schemeClr val="dk1"/>
              </a:buClr>
              <a:buSzPts val="1100"/>
            </a:pPr>
            <a:endParaRPr lang="en-GB" sz="1200" dirty="0">
              <a:latin typeface="Raleway"/>
              <a:ea typeface="Raleway"/>
              <a:cs typeface="Raleway"/>
              <a:sym typeface="Raleway"/>
            </a:endParaRPr>
          </a:p>
          <a:p>
            <a:pPr>
              <a:buClr>
                <a:schemeClr val="dk1"/>
              </a:buClr>
              <a:buSzPts val="1100"/>
            </a:pPr>
            <a:r>
              <a:rPr lang="en-GB" sz="1200" b="1" dirty="0">
                <a:latin typeface="Raleway"/>
                <a:ea typeface="Raleway"/>
                <a:cs typeface="Raleway"/>
                <a:sym typeface="Raleway"/>
              </a:rPr>
              <a:t>Impact of </a:t>
            </a:r>
            <a:r>
              <a:rPr lang="en-GB" sz="1200" b="1" dirty="0" err="1">
                <a:latin typeface="Raleway"/>
                <a:ea typeface="Raleway"/>
                <a:cs typeface="Raleway"/>
                <a:sym typeface="Raleway"/>
              </a:rPr>
              <a:t>Covid</a:t>
            </a:r>
            <a:r>
              <a:rPr lang="en-GB" sz="1200" b="1" dirty="0">
                <a:latin typeface="Raleway"/>
                <a:ea typeface="Raleway"/>
                <a:cs typeface="Raleway"/>
                <a:sym typeface="Raleway"/>
              </a:rPr>
              <a:t> 19  </a:t>
            </a:r>
          </a:p>
          <a:p>
            <a:pPr>
              <a:buClr>
                <a:schemeClr val="dk1"/>
              </a:buClr>
              <a:buSzPts val="1100"/>
            </a:pPr>
            <a:r>
              <a:rPr lang="en-GB" sz="1200" b="1" dirty="0">
                <a:solidFill>
                  <a:srgbClr val="FF0000"/>
                </a:solidFill>
                <a:latin typeface="Raleway"/>
                <a:ea typeface="Raleway"/>
                <a:cs typeface="Raleway"/>
                <a:sym typeface="Raleway"/>
              </a:rPr>
              <a:t>This lesson was designed before </a:t>
            </a:r>
            <a:r>
              <a:rPr lang="en-GB" sz="1200" b="1" dirty="0" err="1">
                <a:solidFill>
                  <a:srgbClr val="FF0000"/>
                </a:solidFill>
                <a:latin typeface="Raleway"/>
                <a:ea typeface="Raleway"/>
                <a:cs typeface="Raleway"/>
                <a:sym typeface="Raleway"/>
              </a:rPr>
              <a:t>Covid</a:t>
            </a:r>
            <a:r>
              <a:rPr lang="en-GB" sz="1200" b="1" dirty="0">
                <a:solidFill>
                  <a:srgbClr val="FF0000"/>
                </a:solidFill>
                <a:latin typeface="Raleway"/>
                <a:ea typeface="Raleway"/>
                <a:cs typeface="Raleway"/>
                <a:sym typeface="Raleway"/>
              </a:rPr>
              <a:t> 19 but may need to be adapted in light of the young peoples experiences in Lockdown, many families may have been exposed to more financial issues / worries linked to furloughing / job losses/ worrying about the future. Young people themselves may feel more concerned about their futures. </a:t>
            </a:r>
            <a:endParaRPr sz="1200" b="1" dirty="0">
              <a:solidFill>
                <a:srgbClr val="FF0000"/>
              </a:solidFill>
              <a:latin typeface="Raleway"/>
              <a:ea typeface="Raleway"/>
              <a:cs typeface="Raleway"/>
              <a:sym typeface="Raleway"/>
            </a:endParaRPr>
          </a:p>
          <a:p>
            <a:pPr>
              <a:buClr>
                <a:srgbClr val="000000"/>
              </a:buClr>
              <a:buSzPts val="1100"/>
            </a:pPr>
            <a:endParaRPr sz="1026" b="1" dirty="0">
              <a:solidFill>
                <a:schemeClr val="lt1"/>
              </a:solidFill>
              <a:latin typeface="Prompt"/>
              <a:ea typeface="Prompt"/>
              <a:cs typeface="Prompt"/>
              <a:sym typeface="Prompt"/>
            </a:endParaRPr>
          </a:p>
          <a:p>
            <a:pPr>
              <a:buClr>
                <a:srgbClr val="000000"/>
              </a:buClr>
              <a:buSzPts val="1400"/>
            </a:pPr>
            <a:endParaRPr sz="1197" b="1" dirty="0">
              <a:solidFill>
                <a:srgbClr val="3174BA"/>
              </a:solidFill>
              <a:latin typeface="Prompt"/>
              <a:ea typeface="Prompt"/>
              <a:cs typeface="Prompt"/>
              <a:sym typeface="Prompt"/>
            </a:endParaRPr>
          </a:p>
        </p:txBody>
      </p:sp>
      <p:sp>
        <p:nvSpPr>
          <p:cNvPr id="136" name="Google Shape;136;p16"/>
          <p:cNvSpPr/>
          <p:nvPr/>
        </p:nvSpPr>
        <p:spPr>
          <a:xfrm rot="10800000" flipH="1">
            <a:off x="366746" y="2760148"/>
            <a:ext cx="5559619" cy="43873"/>
          </a:xfrm>
          <a:prstGeom prst="rect">
            <a:avLst/>
          </a:prstGeom>
          <a:solidFill>
            <a:srgbClr val="4FA0C1"/>
          </a:solidFill>
          <a:ln>
            <a:noFill/>
          </a:ln>
        </p:spPr>
        <p:txBody>
          <a:bodyPr spcFirstLastPara="1" wrap="square" lIns="78190" tIns="78190" rIns="78190" bIns="78190" anchor="ctr" anchorCtr="0">
            <a:noAutofit/>
          </a:bodyPr>
          <a:lstStyle/>
          <a:p>
            <a:endParaRPr sz="1539"/>
          </a:p>
        </p:txBody>
      </p:sp>
      <p:sp>
        <p:nvSpPr>
          <p:cNvPr id="138" name="Google Shape;138;p16"/>
          <p:cNvSpPr txBox="1"/>
          <p:nvPr/>
        </p:nvSpPr>
        <p:spPr>
          <a:xfrm>
            <a:off x="6260205" y="3073790"/>
            <a:ext cx="2407654" cy="3106038"/>
          </a:xfrm>
          <a:prstGeom prst="rect">
            <a:avLst/>
          </a:prstGeom>
          <a:noFill/>
          <a:ln>
            <a:noFill/>
          </a:ln>
        </p:spPr>
        <p:txBody>
          <a:bodyPr spcFirstLastPara="1" wrap="square" lIns="78190" tIns="78190" rIns="78190" bIns="78190" anchor="t" anchorCtr="0">
            <a:noAutofit/>
          </a:bodyPr>
          <a:lstStyle/>
          <a:p>
            <a:pPr algn="r"/>
            <a:endParaRPr sz="1539"/>
          </a:p>
        </p:txBody>
      </p:sp>
      <p:sp>
        <p:nvSpPr>
          <p:cNvPr id="142" name="Google Shape;142;p16"/>
          <p:cNvSpPr txBox="1"/>
          <p:nvPr/>
        </p:nvSpPr>
        <p:spPr>
          <a:xfrm>
            <a:off x="6260205" y="3073790"/>
            <a:ext cx="2407654" cy="3106038"/>
          </a:xfrm>
          <a:prstGeom prst="rect">
            <a:avLst/>
          </a:prstGeom>
          <a:noFill/>
          <a:ln>
            <a:noFill/>
          </a:ln>
        </p:spPr>
        <p:txBody>
          <a:bodyPr spcFirstLastPara="1" wrap="square" lIns="78190" tIns="78190" rIns="78190" bIns="78190" anchor="t" anchorCtr="0">
            <a:noAutofit/>
          </a:bodyPr>
          <a:lstStyle/>
          <a:p>
            <a:pPr algn="r"/>
            <a:endParaRPr sz="1539"/>
          </a:p>
        </p:txBody>
      </p:sp>
      <p:sp>
        <p:nvSpPr>
          <p:cNvPr id="143" name="Google Shape;143;p16"/>
          <p:cNvSpPr txBox="1"/>
          <p:nvPr/>
        </p:nvSpPr>
        <p:spPr>
          <a:xfrm>
            <a:off x="311583" y="445186"/>
            <a:ext cx="3718215"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it" sz="1197" b="1" dirty="0">
                <a:solidFill>
                  <a:srgbClr val="4FA0C1"/>
                </a:solidFill>
                <a:latin typeface="Prompt"/>
                <a:ea typeface="Prompt"/>
                <a:cs typeface="Prompt"/>
                <a:sym typeface="Prompt"/>
              </a:rPr>
              <a:t>// </a:t>
            </a:r>
            <a:r>
              <a:rPr lang="it" sz="1539" b="1" dirty="0">
                <a:solidFill>
                  <a:srgbClr val="4FA0C1"/>
                </a:solidFill>
                <a:latin typeface="Prompt"/>
                <a:ea typeface="Prompt"/>
                <a:cs typeface="Prompt"/>
                <a:sym typeface="Prompt"/>
              </a:rPr>
              <a:t>INTERNATIONAL INEQUALITIES</a:t>
            </a:r>
            <a:r>
              <a:rPr lang="it" sz="1197" b="1" dirty="0">
                <a:solidFill>
                  <a:srgbClr val="4FA0C1"/>
                </a:solidFill>
                <a:latin typeface="Prompt"/>
                <a:ea typeface="Prompt"/>
                <a:cs typeface="Prompt"/>
                <a:sym typeface="Prompt"/>
              </a:rPr>
              <a:t> //</a:t>
            </a:r>
            <a:endParaRPr sz="1197" dirty="0">
              <a:solidFill>
                <a:srgbClr val="4FA0C1"/>
              </a:solidFill>
              <a:latin typeface="Arial"/>
              <a:ea typeface="Arial"/>
              <a:cs typeface="Arial"/>
              <a:sym typeface="Arial"/>
            </a:endParaRPr>
          </a:p>
          <a:p>
            <a:pPr>
              <a:buClr>
                <a:srgbClr val="000000"/>
              </a:buClr>
              <a:buSzPts val="1100"/>
            </a:pPr>
            <a:r>
              <a:rPr lang="it" sz="1539" b="1" dirty="0">
                <a:solidFill>
                  <a:srgbClr val="4FA0C1"/>
                </a:solidFill>
                <a:latin typeface="Prompt"/>
                <a:ea typeface="Prompt"/>
                <a:cs typeface="Prompt"/>
                <a:sym typeface="Prompt"/>
              </a:rPr>
              <a:t>Teaching Learning Unit </a:t>
            </a:r>
            <a:r>
              <a:rPr lang="en-GB" sz="1539" b="1" dirty="0">
                <a:solidFill>
                  <a:srgbClr val="4FA0C1"/>
                </a:solidFill>
                <a:latin typeface="Prompt"/>
                <a:ea typeface="Prompt"/>
                <a:cs typeface="Prompt"/>
                <a:sym typeface="Prompt"/>
              </a:rPr>
              <a:t>Lesson 1 </a:t>
            </a:r>
            <a:endParaRPr sz="1197" dirty="0">
              <a:solidFill>
                <a:srgbClr val="4FA0C1"/>
              </a:solidFill>
              <a:latin typeface="Arial"/>
              <a:ea typeface="Arial"/>
              <a:cs typeface="Arial"/>
              <a:sym typeface="Arial"/>
            </a:endParaRPr>
          </a:p>
        </p:txBody>
      </p:sp>
      <p:sp>
        <p:nvSpPr>
          <p:cNvPr id="144" name="Google Shape;144;p16"/>
          <p:cNvSpPr txBox="1"/>
          <p:nvPr/>
        </p:nvSpPr>
        <p:spPr>
          <a:xfrm>
            <a:off x="6260205" y="3073790"/>
            <a:ext cx="2407654" cy="3106038"/>
          </a:xfrm>
          <a:prstGeom prst="rect">
            <a:avLst/>
          </a:prstGeom>
          <a:noFill/>
          <a:ln>
            <a:noFill/>
          </a:ln>
        </p:spPr>
        <p:txBody>
          <a:bodyPr spcFirstLastPara="1" wrap="square" lIns="78190" tIns="78190" rIns="78190" bIns="78190" anchor="t" anchorCtr="0">
            <a:noAutofit/>
          </a:bodyPr>
          <a:lstStyle/>
          <a:p>
            <a:pPr algn="r"/>
            <a:endParaRPr sz="1539"/>
          </a:p>
        </p:txBody>
      </p:sp>
      <p:sp>
        <p:nvSpPr>
          <p:cNvPr id="145" name="Google Shape;145;p16"/>
          <p:cNvSpPr txBox="1"/>
          <p:nvPr/>
        </p:nvSpPr>
        <p:spPr>
          <a:xfrm>
            <a:off x="6450251" y="2005535"/>
            <a:ext cx="2407654" cy="3106038"/>
          </a:xfrm>
          <a:prstGeom prst="rect">
            <a:avLst/>
          </a:prstGeom>
          <a:noFill/>
          <a:ln>
            <a:noFill/>
          </a:ln>
        </p:spPr>
        <p:txBody>
          <a:bodyPr spcFirstLastPara="1" wrap="square" lIns="78190" tIns="78190" rIns="78190" bIns="78190" anchor="t" anchorCtr="0">
            <a:noAutofit/>
          </a:bodyPr>
          <a:lstStyle/>
          <a:p>
            <a:pPr algn="r"/>
            <a:endParaRPr sz="1539"/>
          </a:p>
        </p:txBody>
      </p:sp>
      <p:sp>
        <p:nvSpPr>
          <p:cNvPr id="147" name="Google Shape;147;p16"/>
          <p:cNvSpPr txBox="1"/>
          <p:nvPr/>
        </p:nvSpPr>
        <p:spPr>
          <a:xfrm rot="5400000">
            <a:off x="7488738" y="5031624"/>
            <a:ext cx="1533520" cy="646300"/>
          </a:xfrm>
          <a:prstGeom prst="rect">
            <a:avLst/>
          </a:prstGeom>
          <a:noFill/>
          <a:ln>
            <a:noFill/>
          </a:ln>
        </p:spPr>
        <p:txBody>
          <a:bodyPr spcFirstLastPara="1" wrap="square" lIns="78190" tIns="78190" rIns="78190" bIns="78190" anchor="t" anchorCtr="0">
            <a:noAutofit/>
          </a:bodyPr>
          <a:lstStyle/>
          <a:p>
            <a:r>
              <a:rPr lang="it" sz="2566" b="1">
                <a:solidFill>
                  <a:schemeClr val="lt1"/>
                </a:solidFill>
                <a:latin typeface="Prompt"/>
                <a:ea typeface="Prompt"/>
                <a:cs typeface="Prompt"/>
                <a:sym typeface="Prompt"/>
              </a:rPr>
              <a:t>STEP 3</a:t>
            </a:r>
            <a:endParaRPr sz="2566" b="1">
              <a:solidFill>
                <a:schemeClr val="lt1"/>
              </a:solidFill>
              <a:latin typeface="Prompt"/>
              <a:ea typeface="Prompt"/>
              <a:cs typeface="Prompt"/>
              <a:sym typeface="Prompt"/>
            </a:endParaRPr>
          </a:p>
        </p:txBody>
      </p:sp>
      <p:sp>
        <p:nvSpPr>
          <p:cNvPr id="151" name="Google Shape;151;p16"/>
          <p:cNvSpPr txBox="1"/>
          <p:nvPr/>
        </p:nvSpPr>
        <p:spPr>
          <a:xfrm>
            <a:off x="311583" y="1190264"/>
            <a:ext cx="5614781" cy="1136093"/>
          </a:xfrm>
          <a:prstGeom prst="rect">
            <a:avLst/>
          </a:prstGeom>
          <a:noFill/>
          <a:ln>
            <a:noFill/>
          </a:ln>
        </p:spPr>
        <p:txBody>
          <a:bodyPr spcFirstLastPara="1" wrap="square" lIns="78190" tIns="78190" rIns="78190" bIns="78190" anchor="t" anchorCtr="0">
            <a:noAutofit/>
          </a:bodyPr>
          <a:lstStyle/>
          <a:p>
            <a:pPr>
              <a:buClr>
                <a:srgbClr val="000000"/>
              </a:buClr>
              <a:buSzPts val="1100"/>
            </a:pPr>
            <a:r>
              <a:rPr lang="it" sz="1026" b="1">
                <a:solidFill>
                  <a:srgbClr val="4FA0C1"/>
                </a:solidFill>
                <a:latin typeface="Prompt"/>
                <a:ea typeface="Prompt"/>
                <a:cs typeface="Prompt"/>
                <a:sym typeface="Prompt"/>
              </a:rPr>
              <a:t>WHAT STUDENTS DO</a:t>
            </a:r>
            <a:endParaRPr sz="1026">
              <a:solidFill>
                <a:srgbClr val="4FA0C1"/>
              </a:solidFill>
              <a:latin typeface="Arial"/>
              <a:ea typeface="Arial"/>
              <a:cs typeface="Arial"/>
              <a:sym typeface="Arial"/>
            </a:endParaRPr>
          </a:p>
          <a:p>
            <a:pPr>
              <a:buClr>
                <a:srgbClr val="000000"/>
              </a:buClr>
              <a:buSzPts val="1400"/>
            </a:pPr>
            <a:endParaRPr sz="1197" b="1">
              <a:solidFill>
                <a:srgbClr val="3174BA"/>
              </a:solidFill>
              <a:latin typeface="Prompt"/>
              <a:ea typeface="Prompt"/>
              <a:cs typeface="Prompt"/>
              <a:sym typeface="Prompt"/>
            </a:endParaRPr>
          </a:p>
        </p:txBody>
      </p:sp>
      <p:sp>
        <p:nvSpPr>
          <p:cNvPr id="152" name="Google Shape;152;p16"/>
          <p:cNvSpPr/>
          <p:nvPr/>
        </p:nvSpPr>
        <p:spPr>
          <a:xfrm rot="10800000" flipH="1">
            <a:off x="366746" y="1065758"/>
            <a:ext cx="5559619" cy="43873"/>
          </a:xfrm>
          <a:prstGeom prst="rect">
            <a:avLst/>
          </a:prstGeom>
          <a:solidFill>
            <a:srgbClr val="4FA0C1"/>
          </a:solidFill>
          <a:ln>
            <a:noFill/>
          </a:ln>
        </p:spPr>
        <p:txBody>
          <a:bodyPr spcFirstLastPara="1" wrap="square" lIns="78190" tIns="78190" rIns="78190" bIns="78190" anchor="ctr" anchorCtr="0">
            <a:noAutofit/>
          </a:bodyPr>
          <a:lstStyle/>
          <a:p>
            <a:endParaRPr sz="1539"/>
          </a:p>
        </p:txBody>
      </p:sp>
      <p:sp>
        <p:nvSpPr>
          <p:cNvPr id="153" name="Google Shape;153;p16"/>
          <p:cNvSpPr txBox="1"/>
          <p:nvPr/>
        </p:nvSpPr>
        <p:spPr>
          <a:xfrm>
            <a:off x="399480" y="1498342"/>
            <a:ext cx="5484444" cy="1001393"/>
          </a:xfrm>
          <a:prstGeom prst="rect">
            <a:avLst/>
          </a:prstGeom>
          <a:noFill/>
          <a:ln>
            <a:noFill/>
          </a:ln>
        </p:spPr>
        <p:txBody>
          <a:bodyPr spcFirstLastPara="1" wrap="square" lIns="78190" tIns="78190" rIns="78190" bIns="78190" anchor="t" anchorCtr="0">
            <a:noAutofit/>
          </a:bodyPr>
          <a:lstStyle/>
          <a:p>
            <a:r>
              <a:rPr lang="en-GB" sz="1200" dirty="0">
                <a:latin typeface="Raleway"/>
                <a:ea typeface="Raleway"/>
                <a:cs typeface="Raleway"/>
                <a:sym typeface="Raleway"/>
              </a:rPr>
              <a:t>Pupils will complete worksheets [ slides 8,9 10 10,12] In groups they develop the mind maps on slides 16 and 17.  </a:t>
            </a:r>
            <a:endParaRPr sz="1200" dirty="0">
              <a:latin typeface="Raleway"/>
              <a:ea typeface="Raleway"/>
              <a:cs typeface="Raleway"/>
              <a:sym typeface="Raleway"/>
            </a:endParaRPr>
          </a:p>
        </p:txBody>
      </p:sp>
      <p:sp>
        <p:nvSpPr>
          <p:cNvPr id="2" name="Rectangle 1">
            <a:extLst>
              <a:ext uri="{FF2B5EF4-FFF2-40B4-BE49-F238E27FC236}">
                <a16:creationId xmlns:a16="http://schemas.microsoft.com/office/drawing/2014/main" id="{1D2E7859-0688-49A6-B6EA-788CDB6CE34A}"/>
              </a:ext>
            </a:extLst>
          </p:cNvPr>
          <p:cNvSpPr/>
          <p:nvPr/>
        </p:nvSpPr>
        <p:spPr>
          <a:xfrm>
            <a:off x="6548343" y="1859339"/>
            <a:ext cx="2013574" cy="3139321"/>
          </a:xfrm>
          <a:prstGeom prst="rect">
            <a:avLst/>
          </a:prstGeom>
        </p:spPr>
        <p:txBody>
          <a:bodyPr wrap="square">
            <a:spAutoFit/>
          </a:bodyPr>
          <a:lstStyle/>
          <a:p>
            <a:r>
              <a:rPr lang="en-GB" b="1" u="sng" dirty="0">
                <a:solidFill>
                  <a:srgbClr val="000000"/>
                </a:solidFill>
                <a:latin typeface="Agenda"/>
              </a:rPr>
              <a:t>Baseline/ End line ASSESSMENT QUETSIONS 1.</a:t>
            </a:r>
            <a:r>
              <a:rPr lang="en-GB" dirty="0">
                <a:solidFill>
                  <a:srgbClr val="000000"/>
                </a:solidFill>
                <a:latin typeface="Agenda"/>
              </a:rPr>
              <a:t>Students can explain what global inequality is. </a:t>
            </a:r>
          </a:p>
          <a:p>
            <a:r>
              <a:rPr lang="en-GB" b="1" u="sng" dirty="0">
                <a:solidFill>
                  <a:srgbClr val="000000"/>
                </a:solidFill>
                <a:latin typeface="Agenda"/>
              </a:rPr>
              <a:t>2.</a:t>
            </a:r>
            <a:r>
              <a:rPr lang="en-GB" dirty="0">
                <a:solidFill>
                  <a:srgbClr val="000000"/>
                </a:solidFill>
                <a:latin typeface="Agenda"/>
              </a:rPr>
              <a:t>They can identify some current trends between and within countries.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
        <p:nvSpPr>
          <p:cNvPr id="2" name="Rectangle 1">
            <a:extLst>
              <a:ext uri="{FF2B5EF4-FFF2-40B4-BE49-F238E27FC236}">
                <a16:creationId xmlns:a16="http://schemas.microsoft.com/office/drawing/2014/main" id="{F4101F69-4119-4C5E-9FFC-A7869566CF06}"/>
              </a:ext>
            </a:extLst>
          </p:cNvPr>
          <p:cNvSpPr/>
          <p:nvPr/>
        </p:nvSpPr>
        <p:spPr>
          <a:xfrm>
            <a:off x="267578" y="2564904"/>
            <a:ext cx="8378404" cy="2862322"/>
          </a:xfrm>
          <a:prstGeom prst="rect">
            <a:avLst/>
          </a:prstGeom>
        </p:spPr>
        <p:txBody>
          <a:bodyPr wrap="square">
            <a:spAutoFit/>
          </a:bodyPr>
          <a:lstStyle/>
          <a:p>
            <a:r>
              <a:rPr lang="en-GB" b="1" dirty="0">
                <a:solidFill>
                  <a:srgbClr val="595959"/>
                </a:solidFill>
                <a:latin typeface="Raleway" panose="020B0604020202020204" charset="0"/>
              </a:rPr>
              <a:t> Inequality is the state of not being equal, for example in terms of income or wealth. </a:t>
            </a:r>
            <a:r>
              <a:rPr lang="en-GB" dirty="0">
                <a:solidFill>
                  <a:srgbClr val="595959"/>
                </a:solidFill>
                <a:latin typeface="Raleway" panose="020B0604020202020204" charset="0"/>
              </a:rPr>
              <a:t>People with higher income will usually have better access to services and opportunities. They also have a lower chance of their basic human rights being violated. Whether an individual is born into a wealthy family or wealthy society is a matter of chance. </a:t>
            </a:r>
          </a:p>
          <a:p>
            <a:endParaRPr lang="en-GB" b="1" dirty="0">
              <a:solidFill>
                <a:srgbClr val="595959"/>
              </a:solidFill>
              <a:latin typeface="Raleway" panose="020B0604020202020204" charset="0"/>
            </a:endParaRPr>
          </a:p>
          <a:p>
            <a:r>
              <a:rPr lang="en-GB" b="1" dirty="0">
                <a:solidFill>
                  <a:srgbClr val="595959"/>
                </a:solidFill>
                <a:latin typeface="Raleway" panose="020B0604020202020204" charset="0"/>
              </a:rPr>
              <a:t>Extreme inequality. </a:t>
            </a:r>
            <a:r>
              <a:rPr lang="en-GB" dirty="0">
                <a:solidFill>
                  <a:srgbClr val="595959"/>
                </a:solidFill>
                <a:latin typeface="Raleway" panose="020B0604020202020204" charset="0"/>
              </a:rPr>
              <a:t>Globally there are a tiny number of super-rich people. </a:t>
            </a:r>
            <a:r>
              <a:rPr lang="en-GB" i="1" dirty="0">
                <a:solidFill>
                  <a:srgbClr val="595959"/>
                </a:solidFill>
                <a:latin typeface="Raleway" panose="020B0604020202020204" charset="0"/>
              </a:rPr>
              <a:t>“82% of the wealth created last year went to the richest one percent of the global population, while the 3.7 billion people who make up the poorest half of humanity got nothing”.</a:t>
            </a:r>
            <a:r>
              <a:rPr lang="en-GB" dirty="0">
                <a:solidFill>
                  <a:srgbClr val="595959"/>
                </a:solidFill>
                <a:latin typeface="Raleway" panose="020B0604020202020204" charset="0"/>
              </a:rPr>
              <a:t> (Oxfam 2018)</a:t>
            </a:r>
          </a:p>
        </p:txBody>
      </p:sp>
      <p:sp>
        <p:nvSpPr>
          <p:cNvPr id="4" name="Rectangle 3">
            <a:extLst>
              <a:ext uri="{FF2B5EF4-FFF2-40B4-BE49-F238E27FC236}">
                <a16:creationId xmlns:a16="http://schemas.microsoft.com/office/drawing/2014/main" id="{BEA9A6C3-30D5-4B0D-A1E7-C9E0CBBEF3CD}"/>
              </a:ext>
            </a:extLst>
          </p:cNvPr>
          <p:cNvSpPr/>
          <p:nvPr/>
        </p:nvSpPr>
        <p:spPr>
          <a:xfrm>
            <a:off x="2339752" y="1140592"/>
            <a:ext cx="3600399" cy="646331"/>
          </a:xfrm>
          <a:prstGeom prst="rect">
            <a:avLst/>
          </a:prstGeom>
          <a:solidFill>
            <a:schemeClr val="accent5">
              <a:lumMod val="75000"/>
            </a:schemeClr>
          </a:solidFill>
        </p:spPr>
        <p:txBody>
          <a:bodyPr wrap="square">
            <a:spAutoFit/>
          </a:bodyPr>
          <a:lstStyle/>
          <a:p>
            <a:r>
              <a:rPr lang="en-GB" sz="3600" dirty="0">
                <a:solidFill>
                  <a:schemeClr val="bg1"/>
                </a:solidFill>
                <a:latin typeface="Raleway ExtraBold"/>
                <a:ea typeface="+mj-ea"/>
                <a:cs typeface="+mj-cs"/>
              </a:rPr>
              <a:t>     Big ideas</a:t>
            </a:r>
            <a:endParaRPr lang="en-GB" sz="3600" dirty="0">
              <a:solidFill>
                <a:schemeClr val="bg1"/>
              </a:solidFill>
            </a:endParaRPr>
          </a:p>
        </p:txBody>
      </p:sp>
    </p:spTree>
    <p:extLst>
      <p:ext uri="{BB962C8B-B14F-4D97-AF65-F5344CB8AC3E}">
        <p14:creationId xmlns:p14="http://schemas.microsoft.com/office/powerpoint/2010/main" val="3394991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pic>
        <p:nvPicPr>
          <p:cNvPr id="7" name="Picture 2">
            <a:extLst>
              <a:ext uri="{FF2B5EF4-FFF2-40B4-BE49-F238E27FC236}">
                <a16:creationId xmlns:a16="http://schemas.microsoft.com/office/drawing/2014/main" id="{25D3C11F-04D9-4E32-A847-BB9FB4217B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931881"/>
            <a:ext cx="8509682" cy="5392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peech Bubble: Rectangle with Corners Rounded 7">
            <a:extLst>
              <a:ext uri="{FF2B5EF4-FFF2-40B4-BE49-F238E27FC236}">
                <a16:creationId xmlns:a16="http://schemas.microsoft.com/office/drawing/2014/main" id="{E76DD75C-43C7-437C-930D-D61BD22D30F2}"/>
              </a:ext>
            </a:extLst>
          </p:cNvPr>
          <p:cNvSpPr/>
          <p:nvPr/>
        </p:nvSpPr>
        <p:spPr>
          <a:xfrm>
            <a:off x="2995429" y="1700808"/>
            <a:ext cx="4248472" cy="2487819"/>
          </a:xfrm>
          <a:prstGeom prst="wedgeRoundRectCallout">
            <a:avLst>
              <a:gd name="adj1" fmla="val -85077"/>
              <a:gd name="adj2" fmla="val -46330"/>
              <a:gd name="adj3" fmla="val 16667"/>
            </a:avLst>
          </a:prstGeom>
          <a:solidFill>
            <a:schemeClr val="accent5">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400" b="1" dirty="0">
                <a:solidFill>
                  <a:schemeClr val="tx2">
                    <a:lumMod val="50000"/>
                  </a:schemeClr>
                </a:solidFill>
                <a:latin typeface="Raleway"/>
              </a:rPr>
              <a:t>What is meant by poverty?</a:t>
            </a:r>
          </a:p>
          <a:p>
            <a:pPr algn="ctr"/>
            <a:r>
              <a:rPr lang="en-GB" sz="2400" b="1" dirty="0">
                <a:solidFill>
                  <a:schemeClr val="tx2">
                    <a:lumMod val="50000"/>
                  </a:schemeClr>
                </a:solidFill>
                <a:latin typeface="Raleway"/>
              </a:rPr>
              <a:t>How does it feel to be poor or rich?  </a:t>
            </a:r>
          </a:p>
        </p:txBody>
      </p:sp>
    </p:spTree>
    <p:extLst>
      <p:ext uri="{BB962C8B-B14F-4D97-AF65-F5344CB8AC3E}">
        <p14:creationId xmlns:p14="http://schemas.microsoft.com/office/powerpoint/2010/main" val="92714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
        <p:nvSpPr>
          <p:cNvPr id="2" name="Rectangle 1">
            <a:extLst>
              <a:ext uri="{FF2B5EF4-FFF2-40B4-BE49-F238E27FC236}">
                <a16:creationId xmlns:a16="http://schemas.microsoft.com/office/drawing/2014/main" id="{5E7157F0-DB00-47D6-838C-71B7183142FC}"/>
              </a:ext>
            </a:extLst>
          </p:cNvPr>
          <p:cNvSpPr/>
          <p:nvPr/>
        </p:nvSpPr>
        <p:spPr>
          <a:xfrm>
            <a:off x="1115616" y="1412776"/>
            <a:ext cx="6828224" cy="3170099"/>
          </a:xfrm>
          <a:prstGeom prst="rect">
            <a:avLst/>
          </a:prstGeom>
          <a:solidFill>
            <a:schemeClr val="accent5">
              <a:lumMod val="75000"/>
            </a:schemeClr>
          </a:solidFill>
        </p:spPr>
        <p:txBody>
          <a:bodyPr wrap="square">
            <a:spAutoFit/>
          </a:bodyPr>
          <a:lstStyle/>
          <a:p>
            <a:pPr algn="ctr"/>
            <a:r>
              <a:rPr lang="en-GB" sz="4000" u="sng" dirty="0">
                <a:solidFill>
                  <a:schemeClr val="bg1"/>
                </a:solidFill>
                <a:latin typeface="Raleway"/>
                <a:cs typeface="Arial" pitchFamily="34" charset="0"/>
              </a:rPr>
              <a:t>Lesson 1</a:t>
            </a:r>
          </a:p>
          <a:p>
            <a:pPr algn="ctr"/>
            <a:r>
              <a:rPr lang="en-GB" sz="4000" u="sng" dirty="0">
                <a:solidFill>
                  <a:schemeClr val="bg1"/>
                </a:solidFill>
                <a:latin typeface="Raleway"/>
                <a:cs typeface="Arial" pitchFamily="34" charset="0"/>
              </a:rPr>
              <a:t>The problem of Inequality</a:t>
            </a:r>
          </a:p>
          <a:p>
            <a:pPr algn="ctr"/>
            <a:endParaRPr lang="en-GB" sz="4000" u="sng" dirty="0">
              <a:solidFill>
                <a:schemeClr val="bg1"/>
              </a:solidFill>
              <a:latin typeface="Raleway"/>
              <a:cs typeface="Arial" pitchFamily="34" charset="0"/>
            </a:endParaRPr>
          </a:p>
          <a:p>
            <a:pPr algn="ctr"/>
            <a:r>
              <a:rPr lang="en-GB" sz="4000" u="sng" dirty="0">
                <a:solidFill>
                  <a:schemeClr val="bg1"/>
                </a:solidFill>
                <a:latin typeface="Raleway"/>
                <a:cs typeface="Arial" pitchFamily="34" charset="0"/>
              </a:rPr>
              <a:t>What is poverty? </a:t>
            </a:r>
          </a:p>
          <a:p>
            <a:pPr algn="ctr"/>
            <a:endParaRPr lang="en-GB" sz="4000" u="sng" dirty="0">
              <a:solidFill>
                <a:schemeClr val="bg1"/>
              </a:solidFill>
              <a:latin typeface="Raleway"/>
              <a:cs typeface="Arial" pitchFamily="34" charset="0"/>
            </a:endParaRPr>
          </a:p>
        </p:txBody>
      </p:sp>
    </p:spTree>
    <p:extLst>
      <p:ext uri="{BB962C8B-B14F-4D97-AF65-F5344CB8AC3E}">
        <p14:creationId xmlns:p14="http://schemas.microsoft.com/office/powerpoint/2010/main" val="2341641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sp>
        <p:nvSpPr>
          <p:cNvPr id="2" name="Rectangle 1">
            <a:extLst>
              <a:ext uri="{FF2B5EF4-FFF2-40B4-BE49-F238E27FC236}">
                <a16:creationId xmlns:a16="http://schemas.microsoft.com/office/drawing/2014/main" id="{96EA66BE-F70E-4826-B959-3563F2E0EB32}"/>
              </a:ext>
            </a:extLst>
          </p:cNvPr>
          <p:cNvSpPr/>
          <p:nvPr/>
        </p:nvSpPr>
        <p:spPr>
          <a:xfrm>
            <a:off x="539552" y="2130584"/>
            <a:ext cx="8064896" cy="3539430"/>
          </a:xfrm>
          <a:prstGeom prst="rect">
            <a:avLst/>
          </a:prstGeom>
        </p:spPr>
        <p:txBody>
          <a:bodyPr wrap="square">
            <a:spAutoFit/>
          </a:bodyPr>
          <a:lstStyle/>
          <a:p>
            <a:r>
              <a:rPr lang="en-GB" sz="2800" b="1" dirty="0">
                <a:solidFill>
                  <a:srgbClr val="595959"/>
                </a:solidFill>
                <a:latin typeface="Raleway" panose="020B0604020202020204" charset="0"/>
                <a:cs typeface="Arial" pitchFamily="34" charset="0"/>
              </a:rPr>
              <a:t>Students will be able to:</a:t>
            </a:r>
          </a:p>
          <a:p>
            <a:endParaRPr lang="en-GB" sz="2800" b="1" dirty="0">
              <a:solidFill>
                <a:srgbClr val="595959"/>
              </a:solidFill>
              <a:latin typeface="Raleway" panose="020B0604020202020204" charset="0"/>
              <a:cs typeface="Arial" pitchFamily="34" charset="0"/>
            </a:endParaRPr>
          </a:p>
          <a:p>
            <a:pPr marL="314982" indent="-314982">
              <a:buFont typeface="Arial" panose="020B0604020202020204" pitchFamily="34" charset="0"/>
              <a:buChar char="•"/>
            </a:pPr>
            <a:r>
              <a:rPr lang="en-GB" sz="2800" b="1" dirty="0">
                <a:solidFill>
                  <a:srgbClr val="595959"/>
                </a:solidFill>
                <a:latin typeface="Raleway" panose="020B0604020202020204" charset="0"/>
                <a:cs typeface="Arial" pitchFamily="34" charset="0"/>
              </a:rPr>
              <a:t>Describe</a:t>
            </a:r>
            <a:r>
              <a:rPr lang="en-GB" sz="2800" dirty="0">
                <a:solidFill>
                  <a:srgbClr val="595959"/>
                </a:solidFill>
                <a:latin typeface="Raleway" panose="020B0604020202020204" charset="0"/>
                <a:cs typeface="Arial" pitchFamily="34" charset="0"/>
              </a:rPr>
              <a:t>  the advantages and disadvantages of being rich and poor.  </a:t>
            </a:r>
          </a:p>
          <a:p>
            <a:pPr marL="314982" indent="-314982">
              <a:buFont typeface="Arial" panose="020B0604020202020204" pitchFamily="34" charset="0"/>
              <a:buChar char="•"/>
            </a:pPr>
            <a:r>
              <a:rPr lang="en-GB" sz="2800" b="1" dirty="0">
                <a:solidFill>
                  <a:srgbClr val="595959"/>
                </a:solidFill>
                <a:latin typeface="Raleway" panose="020B0604020202020204" charset="0"/>
                <a:cs typeface="Arial" pitchFamily="34" charset="0"/>
              </a:rPr>
              <a:t>Develop opinions </a:t>
            </a:r>
            <a:r>
              <a:rPr lang="en-GB" sz="2800" dirty="0">
                <a:solidFill>
                  <a:srgbClr val="595959"/>
                </a:solidFill>
                <a:latin typeface="Raleway" panose="020B0604020202020204" charset="0"/>
                <a:cs typeface="Arial" pitchFamily="34" charset="0"/>
              </a:rPr>
              <a:t>on whether the gap between rich and poor people in the world is fair</a:t>
            </a:r>
          </a:p>
          <a:p>
            <a:pPr marL="314982" indent="-314982">
              <a:buFont typeface="Arial" panose="020B0604020202020204" pitchFamily="34" charset="0"/>
              <a:buChar char="•"/>
            </a:pPr>
            <a:r>
              <a:rPr lang="en-GB" sz="2800" b="1" dirty="0">
                <a:solidFill>
                  <a:srgbClr val="595959"/>
                </a:solidFill>
                <a:latin typeface="Raleway" panose="020B0604020202020204" charset="0"/>
                <a:cs typeface="Arial" pitchFamily="34" charset="0"/>
              </a:rPr>
              <a:t>Explain</a:t>
            </a:r>
            <a:r>
              <a:rPr lang="en-GB" sz="2800" dirty="0">
                <a:solidFill>
                  <a:srgbClr val="595959"/>
                </a:solidFill>
                <a:latin typeface="Raleway" panose="020B0604020202020204" charset="0"/>
                <a:cs typeface="Arial" pitchFamily="34" charset="0"/>
              </a:rPr>
              <a:t>  why some people are rich and why some people are poor.</a:t>
            </a:r>
          </a:p>
        </p:txBody>
      </p:sp>
      <p:sp>
        <p:nvSpPr>
          <p:cNvPr id="4" name="Rectangle 3">
            <a:extLst>
              <a:ext uri="{FF2B5EF4-FFF2-40B4-BE49-F238E27FC236}">
                <a16:creationId xmlns:a16="http://schemas.microsoft.com/office/drawing/2014/main" id="{237D5CAB-0735-4A17-8247-FE5DCC93BCAF}"/>
              </a:ext>
            </a:extLst>
          </p:cNvPr>
          <p:cNvSpPr/>
          <p:nvPr/>
        </p:nvSpPr>
        <p:spPr>
          <a:xfrm>
            <a:off x="1911772" y="1129765"/>
            <a:ext cx="5320456" cy="769441"/>
          </a:xfrm>
          <a:prstGeom prst="rect">
            <a:avLst/>
          </a:prstGeom>
          <a:solidFill>
            <a:schemeClr val="accent5">
              <a:lumMod val="75000"/>
            </a:schemeClr>
          </a:solidFill>
        </p:spPr>
        <p:txBody>
          <a:bodyPr wrap="square">
            <a:spAutoFit/>
          </a:bodyPr>
          <a:lstStyle/>
          <a:p>
            <a:pPr lvl="0">
              <a:buClr>
                <a:srgbClr val="000000"/>
              </a:buClr>
            </a:pPr>
            <a:r>
              <a:rPr lang="en-GB" sz="4400" b="1" kern="0" dirty="0">
                <a:solidFill>
                  <a:schemeClr val="bg1"/>
                </a:solidFill>
                <a:latin typeface="Raleway" panose="020B0604020202020204" charset="0"/>
                <a:cs typeface="Arial"/>
                <a:sym typeface="Arial"/>
              </a:rPr>
              <a:t>Lesson Objectives</a:t>
            </a:r>
          </a:p>
        </p:txBody>
      </p:sp>
    </p:spTree>
    <p:extLst>
      <p:ext uri="{BB962C8B-B14F-4D97-AF65-F5344CB8AC3E}">
        <p14:creationId xmlns:p14="http://schemas.microsoft.com/office/powerpoint/2010/main" val="2354125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7381881" y="150238"/>
            <a:ext cx="1379321" cy="447003"/>
          </a:xfrm>
          <a:prstGeom prst="rect">
            <a:avLst/>
          </a:prstGeom>
          <a:noFill/>
          <a:ln>
            <a:noFill/>
          </a:ln>
        </p:spPr>
      </p:pic>
      <p:sp>
        <p:nvSpPr>
          <p:cNvPr id="55" name="Google Shape;55;p13"/>
          <p:cNvSpPr/>
          <p:nvPr/>
        </p:nvSpPr>
        <p:spPr>
          <a:xfrm rot="10800000" flipH="1">
            <a:off x="251520" y="696033"/>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6" name="Google Shape;56;p13"/>
          <p:cNvSpPr/>
          <p:nvPr/>
        </p:nvSpPr>
        <p:spPr>
          <a:xfrm rot="10800000" flipH="1">
            <a:off x="374769" y="6597352"/>
            <a:ext cx="8394462" cy="43873"/>
          </a:xfrm>
          <a:prstGeom prst="rect">
            <a:avLst/>
          </a:prstGeom>
          <a:solidFill>
            <a:srgbClr val="4FA0C1"/>
          </a:solidFill>
          <a:ln>
            <a:noFill/>
          </a:ln>
        </p:spPr>
        <p:txBody>
          <a:bodyPr spcFirstLastPara="1" wrap="square" lIns="78190" tIns="78190" rIns="78190" bIns="78190" anchor="ctr" anchorCtr="0">
            <a:noAutofit/>
          </a:bodyPr>
          <a:lstStyle/>
          <a:p>
            <a:endParaRPr sz="1539">
              <a:solidFill>
                <a:srgbClr val="ED6E29"/>
              </a:solidFill>
            </a:endParaRPr>
          </a:p>
        </p:txBody>
      </p:sp>
      <p:sp>
        <p:nvSpPr>
          <p:cNvPr id="58" name="Google Shape;58;p13"/>
          <p:cNvSpPr txBox="1"/>
          <p:nvPr/>
        </p:nvSpPr>
        <p:spPr>
          <a:xfrm>
            <a:off x="179512" y="146460"/>
            <a:ext cx="2820257" cy="549573"/>
          </a:xfrm>
          <a:prstGeom prst="rect">
            <a:avLst/>
          </a:prstGeom>
          <a:noFill/>
          <a:ln>
            <a:noFill/>
          </a:ln>
        </p:spPr>
        <p:txBody>
          <a:bodyPr spcFirstLastPara="1" wrap="square" lIns="78190" tIns="78190" rIns="78190" bIns="78190" anchor="t" anchorCtr="0">
            <a:noAutofit/>
          </a:bodyPr>
          <a:lstStyle/>
          <a:p>
            <a:pPr>
              <a:buClr>
                <a:srgbClr val="000000"/>
              </a:buClr>
              <a:buSzPts val="1400"/>
            </a:pPr>
            <a:r>
              <a:rPr lang="en-GB" sz="1000" b="1" dirty="0">
                <a:solidFill>
                  <a:srgbClr val="4FA0C1"/>
                </a:solidFill>
                <a:latin typeface="Prompt"/>
                <a:ea typeface="Prompt"/>
                <a:cs typeface="Prompt"/>
                <a:sym typeface="Prompt"/>
              </a:rPr>
              <a:t>// INTERNATIONAL INEQUALITIES //</a:t>
            </a:r>
            <a:endParaRPr lang="en-GB" sz="1000" dirty="0">
              <a:solidFill>
                <a:srgbClr val="4FA0C1"/>
              </a:solidFill>
              <a:latin typeface="Arial"/>
              <a:ea typeface="Arial"/>
              <a:cs typeface="Arial"/>
              <a:sym typeface="Arial"/>
            </a:endParaRPr>
          </a:p>
          <a:p>
            <a:pPr>
              <a:buClr>
                <a:srgbClr val="000000"/>
              </a:buClr>
              <a:buSzPts val="1100"/>
            </a:pPr>
            <a:r>
              <a:rPr lang="en-GB" sz="1000" b="1" dirty="0">
                <a:solidFill>
                  <a:srgbClr val="4FA0C1"/>
                </a:solidFill>
                <a:latin typeface="Prompt"/>
                <a:ea typeface="Prompt"/>
                <a:cs typeface="Prompt"/>
                <a:sym typeface="Prompt"/>
              </a:rPr>
              <a:t>Teaching Learning Unit Lesson 1 </a:t>
            </a:r>
            <a:endParaRPr lang="en-GB" sz="1000" dirty="0">
              <a:solidFill>
                <a:srgbClr val="4FA0C1"/>
              </a:solidFill>
              <a:latin typeface="Arial"/>
              <a:ea typeface="Arial"/>
              <a:cs typeface="Arial"/>
              <a:sym typeface="Arial"/>
            </a:endParaRPr>
          </a:p>
        </p:txBody>
      </p:sp>
      <p:pic>
        <p:nvPicPr>
          <p:cNvPr id="63" name="Google Shape;63;p13"/>
          <p:cNvPicPr preferRelativeResize="0"/>
          <p:nvPr/>
        </p:nvPicPr>
        <p:blipFill>
          <a:blip r:embed="rId4">
            <a:alphaModFix/>
          </a:blip>
          <a:stretch>
            <a:fillRect/>
          </a:stretch>
        </p:blipFill>
        <p:spPr>
          <a:xfrm>
            <a:off x="7943840" y="5941366"/>
            <a:ext cx="817362" cy="286077"/>
          </a:xfrm>
          <a:prstGeom prst="rect">
            <a:avLst/>
          </a:prstGeom>
          <a:noFill/>
          <a:ln>
            <a:noFill/>
          </a:ln>
        </p:spPr>
      </p:pic>
      <p:pic>
        <p:nvPicPr>
          <p:cNvPr id="2" name="Picture 1">
            <a:extLst>
              <a:ext uri="{FF2B5EF4-FFF2-40B4-BE49-F238E27FC236}">
                <a16:creationId xmlns:a16="http://schemas.microsoft.com/office/drawing/2014/main" id="{C7285DED-A5FC-423D-8C4E-630B7D862393}"/>
              </a:ext>
            </a:extLst>
          </p:cNvPr>
          <p:cNvPicPr>
            <a:picLocks noChangeAspect="1"/>
          </p:cNvPicPr>
          <p:nvPr/>
        </p:nvPicPr>
        <p:blipFill>
          <a:blip r:embed="rId5"/>
          <a:stretch>
            <a:fillRect/>
          </a:stretch>
        </p:blipFill>
        <p:spPr>
          <a:xfrm>
            <a:off x="5083653" y="2513945"/>
            <a:ext cx="4003605" cy="2664296"/>
          </a:xfrm>
          <a:prstGeom prst="rect">
            <a:avLst/>
          </a:prstGeom>
        </p:spPr>
      </p:pic>
      <p:sp>
        <p:nvSpPr>
          <p:cNvPr id="3" name="Rectangle 2">
            <a:extLst>
              <a:ext uri="{FF2B5EF4-FFF2-40B4-BE49-F238E27FC236}">
                <a16:creationId xmlns:a16="http://schemas.microsoft.com/office/drawing/2014/main" id="{EE6569EE-5119-4108-A203-3EE99F95124E}"/>
              </a:ext>
            </a:extLst>
          </p:cNvPr>
          <p:cNvSpPr/>
          <p:nvPr/>
        </p:nvSpPr>
        <p:spPr>
          <a:xfrm>
            <a:off x="251520" y="853797"/>
            <a:ext cx="8712968" cy="461665"/>
          </a:xfrm>
          <a:prstGeom prst="rect">
            <a:avLst/>
          </a:prstGeom>
          <a:solidFill>
            <a:schemeClr val="accent5">
              <a:lumMod val="60000"/>
              <a:lumOff val="40000"/>
            </a:schemeClr>
          </a:solidFill>
        </p:spPr>
        <p:txBody>
          <a:bodyPr wrap="square">
            <a:spAutoFit/>
          </a:bodyPr>
          <a:lstStyle/>
          <a:p>
            <a:r>
              <a:rPr lang="en-GB" sz="2400" b="1" dirty="0">
                <a:solidFill>
                  <a:srgbClr val="595959"/>
                </a:solidFill>
                <a:latin typeface="Raleway" panose="020B0604020202020204" charset="0"/>
              </a:rPr>
              <a:t>What I couldn’t live without - My 9 Most Important items </a:t>
            </a:r>
          </a:p>
        </p:txBody>
      </p:sp>
      <p:graphicFrame>
        <p:nvGraphicFramePr>
          <p:cNvPr id="9" name="Table 8">
            <a:extLst>
              <a:ext uri="{FF2B5EF4-FFF2-40B4-BE49-F238E27FC236}">
                <a16:creationId xmlns:a16="http://schemas.microsoft.com/office/drawing/2014/main" id="{C2518120-6466-41A5-951D-40D73B77CAEA}"/>
              </a:ext>
            </a:extLst>
          </p:cNvPr>
          <p:cNvGraphicFramePr>
            <a:graphicFrameLocks noGrp="1"/>
          </p:cNvGraphicFramePr>
          <p:nvPr>
            <p:extLst>
              <p:ext uri="{D42A27DB-BD31-4B8C-83A1-F6EECF244321}">
                <p14:modId xmlns:p14="http://schemas.microsoft.com/office/powerpoint/2010/main" val="2180819612"/>
              </p:ext>
            </p:extLst>
          </p:nvPr>
        </p:nvGraphicFramePr>
        <p:xfrm>
          <a:off x="520968" y="1546533"/>
          <a:ext cx="4195048" cy="4762784"/>
        </p:xfrm>
        <a:graphic>
          <a:graphicData uri="http://schemas.openxmlformats.org/drawingml/2006/table">
            <a:tbl>
              <a:tblPr firstRow="1" firstCol="1" bandRow="1"/>
              <a:tblGrid>
                <a:gridCol w="1250608">
                  <a:extLst>
                    <a:ext uri="{9D8B030D-6E8A-4147-A177-3AD203B41FA5}">
                      <a16:colId xmlns:a16="http://schemas.microsoft.com/office/drawing/2014/main" val="1614274370"/>
                    </a:ext>
                  </a:extLst>
                </a:gridCol>
                <a:gridCol w="2944440">
                  <a:extLst>
                    <a:ext uri="{9D8B030D-6E8A-4147-A177-3AD203B41FA5}">
                      <a16:colId xmlns:a16="http://schemas.microsoft.com/office/drawing/2014/main" val="2247431699"/>
                    </a:ext>
                  </a:extLst>
                </a:gridCol>
              </a:tblGrid>
              <a:tr h="249410">
                <a:tc>
                  <a:txBody>
                    <a:bodyPr/>
                    <a:lstStyle/>
                    <a:p>
                      <a:pPr algn="ctr">
                        <a:lnSpc>
                          <a:spcPct val="107000"/>
                        </a:lnSpc>
                        <a:spcAft>
                          <a:spcPts val="0"/>
                        </a:spcAft>
                      </a:pPr>
                      <a:r>
                        <a:rPr lang="en-GB" sz="1300" dirty="0">
                          <a:effectLst/>
                          <a:latin typeface="Calibri" panose="020F0502020204030204" pitchFamily="34" charset="0"/>
                          <a:ea typeface="Calibri" panose="020F0502020204030204" pitchFamily="34" charset="0"/>
                          <a:cs typeface="Times New Roman" panose="02020603050405020304" pitchFamily="18" charset="0"/>
                        </a:rPr>
                        <a:t>Item</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a:lnSpc>
                          <a:spcPct val="107000"/>
                        </a:lnSpc>
                        <a:spcAft>
                          <a:spcPts val="0"/>
                        </a:spcAft>
                      </a:pPr>
                      <a:r>
                        <a:rPr lang="en-GB" sz="13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Why important?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1558053200"/>
                  </a:ext>
                </a:extLst>
              </a:tr>
              <a:tr h="501486">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1</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90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0753184"/>
                  </a:ext>
                </a:extLst>
              </a:tr>
              <a:tr h="501486">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2</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2138307"/>
                  </a:ext>
                </a:extLst>
              </a:tr>
              <a:tr h="501486">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3</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90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0855921"/>
                  </a:ext>
                </a:extLst>
              </a:tr>
              <a:tr h="501486">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4</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4122579"/>
                  </a:ext>
                </a:extLst>
              </a:tr>
              <a:tr h="501486">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5</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6656221"/>
                  </a:ext>
                </a:extLst>
              </a:tr>
              <a:tr h="501486">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6</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90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0759173"/>
                  </a:ext>
                </a:extLst>
              </a:tr>
              <a:tr h="501486">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7</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1233812"/>
                  </a:ext>
                </a:extLst>
              </a:tr>
              <a:tr h="501486">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8</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90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6365274"/>
                  </a:ext>
                </a:extLst>
              </a:tr>
              <a:tr h="501486">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9</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900" dirty="0">
                          <a:effectLst/>
                          <a:latin typeface="Calibri" panose="020F0502020204030204" pitchFamily="34" charset="0"/>
                          <a:ea typeface="Calibri" panose="020F0502020204030204" pitchFamily="34" charset="0"/>
                          <a:cs typeface="Times New Roman" panose="02020603050405020304" pitchFamily="18" charset="0"/>
                        </a:rPr>
                        <a:t> </a:t>
                      </a:r>
                    </a:p>
                  </a:txBody>
                  <a:tcPr marL="56285" marR="56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7309271"/>
                  </a:ext>
                </a:extLst>
              </a:tr>
            </a:tbl>
          </a:graphicData>
        </a:graphic>
      </p:graphicFrame>
      <p:sp>
        <p:nvSpPr>
          <p:cNvPr id="4" name="Rectangle 3">
            <a:extLst>
              <a:ext uri="{FF2B5EF4-FFF2-40B4-BE49-F238E27FC236}">
                <a16:creationId xmlns:a16="http://schemas.microsoft.com/office/drawing/2014/main" id="{D94A8698-66B8-4D47-AD06-554A15619652}"/>
              </a:ext>
            </a:extLst>
          </p:cNvPr>
          <p:cNvSpPr/>
          <p:nvPr/>
        </p:nvSpPr>
        <p:spPr>
          <a:xfrm>
            <a:off x="3555710" y="-25193"/>
            <a:ext cx="1837362" cy="707886"/>
          </a:xfrm>
          <a:prstGeom prst="rect">
            <a:avLst/>
          </a:prstGeom>
        </p:spPr>
        <p:txBody>
          <a:bodyPr wrap="none">
            <a:spAutoFit/>
          </a:bodyPr>
          <a:lstStyle/>
          <a:p>
            <a:r>
              <a:rPr lang="en-GB" sz="4000" b="1" dirty="0">
                <a:solidFill>
                  <a:srgbClr val="595959"/>
                </a:solidFill>
                <a:latin typeface="Raleway" panose="020B0604020202020204" charset="0"/>
              </a:rPr>
              <a:t>Starter</a:t>
            </a:r>
            <a:endParaRPr lang="en-GB" sz="4000" dirty="0"/>
          </a:p>
        </p:txBody>
      </p:sp>
    </p:spTree>
    <p:extLst>
      <p:ext uri="{BB962C8B-B14F-4D97-AF65-F5344CB8AC3E}">
        <p14:creationId xmlns:p14="http://schemas.microsoft.com/office/powerpoint/2010/main" val="10825559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1338</TotalTime>
  <Words>1820</Words>
  <Application>Microsoft Office PowerPoint</Application>
  <PresentationFormat>On-screen Show (4:3)</PresentationFormat>
  <Paragraphs>225</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Agenda</vt:lpstr>
      <vt:lpstr>Arial</vt:lpstr>
      <vt:lpstr>Calibri</vt:lpstr>
      <vt:lpstr>Prompt</vt:lpstr>
      <vt:lpstr>Raleway</vt:lpstr>
      <vt:lpstr>Raleway ExtraBold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Ayre</dc:creator>
  <cp:lastModifiedBy>Kevin Ayre</cp:lastModifiedBy>
  <cp:revision>29</cp:revision>
  <dcterms:created xsi:type="dcterms:W3CDTF">2020-01-02T15:33:52Z</dcterms:created>
  <dcterms:modified xsi:type="dcterms:W3CDTF">2020-07-21T15:39:38Z</dcterms:modified>
</cp:coreProperties>
</file>